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handoutMasterIdLst>
    <p:handoutMasterId r:id="rId31"/>
  </p:handoutMasterIdLst>
  <p:sldIdLst>
    <p:sldId id="256" r:id="rId2"/>
    <p:sldId id="257" r:id="rId3"/>
    <p:sldId id="258" r:id="rId4"/>
    <p:sldId id="261" r:id="rId5"/>
    <p:sldId id="263" r:id="rId6"/>
    <p:sldId id="264" r:id="rId7"/>
    <p:sldId id="265" r:id="rId8"/>
    <p:sldId id="266" r:id="rId9"/>
    <p:sldId id="267" r:id="rId10"/>
    <p:sldId id="269" r:id="rId11"/>
    <p:sldId id="270" r:id="rId12"/>
    <p:sldId id="271" r:id="rId13"/>
    <p:sldId id="272" r:id="rId14"/>
    <p:sldId id="273" r:id="rId15"/>
    <p:sldId id="275" r:id="rId16"/>
    <p:sldId id="277" r:id="rId17"/>
    <p:sldId id="279" r:id="rId18"/>
    <p:sldId id="259" r:id="rId19"/>
    <p:sldId id="284" r:id="rId20"/>
    <p:sldId id="276" r:id="rId21"/>
    <p:sldId id="280" r:id="rId22"/>
    <p:sldId id="285" r:id="rId23"/>
    <p:sldId id="283" r:id="rId24"/>
    <p:sldId id="281" r:id="rId25"/>
    <p:sldId id="282" r:id="rId26"/>
    <p:sldId id="278" r:id="rId27"/>
    <p:sldId id="286" r:id="rId28"/>
    <p:sldId id="287" r:id="rId2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314" autoAdjust="0"/>
    <p:restoredTop sz="50067"/>
  </p:normalViewPr>
  <p:slideViewPr>
    <p:cSldViewPr snapToGrid="0">
      <p:cViewPr varScale="1">
        <p:scale>
          <a:sx n="62" d="100"/>
          <a:sy n="62" d="100"/>
        </p:scale>
        <p:origin x="1104" y="184"/>
      </p:cViewPr>
      <p:guideLst/>
    </p:cSldViewPr>
  </p:slideViewPr>
  <p:notesTextViewPr>
    <p:cViewPr>
      <p:scale>
        <a:sx n="1" d="1"/>
        <a:sy n="1" d="1"/>
      </p:scale>
      <p:origin x="0" y="0"/>
    </p:cViewPr>
  </p:notesTextViewPr>
  <p:notesViewPr>
    <p:cSldViewPr snapToGrid="0">
      <p:cViewPr varScale="1">
        <p:scale>
          <a:sx n="99" d="100"/>
          <a:sy n="99" d="100"/>
        </p:scale>
        <p:origin x="1784" y="184"/>
      </p:cViewPr>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8E6E350-03A6-224A-BB64-A322603593C9}" type="slidenum">
              <a:rPr lang="fr-FR" smtClean="0"/>
              <a:t>‹#›</a:t>
            </a:fld>
            <a:endParaRPr lang="fr-FR"/>
          </a:p>
        </p:txBody>
      </p:sp>
    </p:spTree>
    <p:extLst>
      <p:ext uri="{BB962C8B-B14F-4D97-AF65-F5344CB8AC3E}">
        <p14:creationId xmlns:p14="http://schemas.microsoft.com/office/powerpoint/2010/main" val="1707220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235FC5-A196-5B40-893D-FC35EFAC2010}" type="datetimeFigureOut">
              <a:rPr lang="fr-FR" smtClean="0"/>
              <a:t>26/03/2018</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C1AE31-7FA5-1A40-8692-5134C347775E}" type="slidenum">
              <a:rPr lang="fr-FR" smtClean="0"/>
              <a:t>‹#›</a:t>
            </a:fld>
            <a:endParaRPr lang="fr-FR"/>
          </a:p>
        </p:txBody>
      </p:sp>
    </p:spTree>
    <p:extLst>
      <p:ext uri="{BB962C8B-B14F-4D97-AF65-F5344CB8AC3E}">
        <p14:creationId xmlns:p14="http://schemas.microsoft.com/office/powerpoint/2010/main" val="1892422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fr-FR" smtClean="0"/>
              <a:t>Cliquez et modifiez le titre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en-US" dirty="0"/>
          </a:p>
        </p:txBody>
      </p:sp>
      <p:sp>
        <p:nvSpPr>
          <p:cNvPr id="4" name="Date Placeholder 3"/>
          <p:cNvSpPr>
            <a:spLocks noGrp="1"/>
          </p:cNvSpPr>
          <p:nvPr>
            <p:ph type="dt" sz="half" idx="10"/>
          </p:nvPr>
        </p:nvSpPr>
        <p:spPr/>
        <p:txBody>
          <a:bodyPr/>
          <a:lstStyle/>
          <a:p>
            <a:fld id="{ED391451-D965-445E-BD45-820FBD4029BB}" type="datetimeFigureOut">
              <a:rPr lang="fr-FR" smtClean="0"/>
              <a:t>26/03/2018</a:t>
            </a:fld>
            <a:endParaRPr lang="fr-FR"/>
          </a:p>
        </p:txBody>
      </p:sp>
      <p:sp>
        <p:nvSpPr>
          <p:cNvPr id="5" name="Footer Placeholder 4"/>
          <p:cNvSpPr>
            <a:spLocks noGrp="1"/>
          </p:cNvSpPr>
          <p:nvPr>
            <p:ph type="ftr" sz="quarter" idx="11"/>
          </p:nvPr>
        </p:nvSpPr>
        <p:spPr/>
        <p:txBody>
          <a:bodyPr/>
          <a:lstStyle/>
          <a:p>
            <a:endParaRPr lang="fr-F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0B4D7614-6166-4B4C-BFF4-7606EE74B6A0}" type="slidenum">
              <a:rPr lang="fr-FR" smtClean="0"/>
              <a:t>‹#›</a:t>
            </a:fld>
            <a:endParaRPr lang="fr-FR"/>
          </a:p>
        </p:txBody>
      </p:sp>
    </p:spTree>
    <p:extLst>
      <p:ext uri="{BB962C8B-B14F-4D97-AF65-F5344CB8AC3E}">
        <p14:creationId xmlns:p14="http://schemas.microsoft.com/office/powerpoint/2010/main" val="446077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fr-FR" smtClean="0"/>
              <a:t>Cliquez et modifiez le titre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Date Placeholder 3"/>
          <p:cNvSpPr>
            <a:spLocks noGrp="1"/>
          </p:cNvSpPr>
          <p:nvPr>
            <p:ph type="dt" sz="half" idx="10"/>
          </p:nvPr>
        </p:nvSpPr>
        <p:spPr/>
        <p:txBody>
          <a:bodyPr/>
          <a:lstStyle/>
          <a:p>
            <a:fld id="{ED391451-D965-445E-BD45-820FBD4029BB}" type="datetimeFigureOut">
              <a:rPr lang="fr-FR" smtClean="0"/>
              <a:t>26/03/2018</a:t>
            </a:fld>
            <a:endParaRPr lang="fr-FR"/>
          </a:p>
        </p:txBody>
      </p:sp>
      <p:sp>
        <p:nvSpPr>
          <p:cNvPr id="5" name="Footer Placeholder 4"/>
          <p:cNvSpPr>
            <a:spLocks noGrp="1"/>
          </p:cNvSpPr>
          <p:nvPr>
            <p:ph type="ftr" sz="quarter" idx="11"/>
          </p:nvPr>
        </p:nvSpPr>
        <p:spPr/>
        <p:txBody>
          <a:bodyPr/>
          <a:lstStyle/>
          <a:p>
            <a:endParaRPr lang="fr-F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B4D7614-6166-4B4C-BFF4-7606EE74B6A0}" type="slidenum">
              <a:rPr lang="fr-FR" smtClean="0"/>
              <a:t>‹#›</a:t>
            </a:fld>
            <a:endParaRPr lang="fr-FR"/>
          </a:p>
        </p:txBody>
      </p:sp>
    </p:spTree>
    <p:extLst>
      <p:ext uri="{BB962C8B-B14F-4D97-AF65-F5344CB8AC3E}">
        <p14:creationId xmlns:p14="http://schemas.microsoft.com/office/powerpoint/2010/main" val="14870365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smtClean="0"/>
              <a:t>Cliquez et modifiez le titre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Cliquez pour modifier les styles du texte du masque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Date Placeholder 3"/>
          <p:cNvSpPr>
            <a:spLocks noGrp="1"/>
          </p:cNvSpPr>
          <p:nvPr>
            <p:ph type="dt" sz="half" idx="10"/>
          </p:nvPr>
        </p:nvSpPr>
        <p:spPr/>
        <p:txBody>
          <a:bodyPr/>
          <a:lstStyle/>
          <a:p>
            <a:fld id="{ED391451-D965-445E-BD45-820FBD4029BB}" type="datetimeFigureOut">
              <a:rPr lang="fr-FR" smtClean="0"/>
              <a:t>26/03/2018</a:t>
            </a:fld>
            <a:endParaRPr lang="fr-FR"/>
          </a:p>
        </p:txBody>
      </p:sp>
      <p:sp>
        <p:nvSpPr>
          <p:cNvPr id="5" name="Footer Placeholder 4"/>
          <p:cNvSpPr>
            <a:spLocks noGrp="1"/>
          </p:cNvSpPr>
          <p:nvPr>
            <p:ph type="ftr" sz="quarter" idx="11"/>
          </p:nvPr>
        </p:nvSpPr>
        <p:spPr/>
        <p:txBody>
          <a:bodyPr/>
          <a:lstStyle/>
          <a:p>
            <a:endParaRPr lang="fr-F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B4D7614-6166-4B4C-BFF4-7606EE74B6A0}" type="slidenum">
              <a:rPr lang="fr-FR" smtClean="0"/>
              <a:t>‹#›</a:t>
            </a:fld>
            <a:endParaRPr lang="fr-F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083263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fr-FR" smtClean="0"/>
              <a:t>Cliquez et modifiez le titre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Cliquez pour modifier les styles du texte du masque</a:t>
            </a:r>
          </a:p>
        </p:txBody>
      </p:sp>
      <p:sp>
        <p:nvSpPr>
          <p:cNvPr id="5" name="Date Placeholder 4"/>
          <p:cNvSpPr>
            <a:spLocks noGrp="1"/>
          </p:cNvSpPr>
          <p:nvPr>
            <p:ph type="dt" sz="half" idx="10"/>
          </p:nvPr>
        </p:nvSpPr>
        <p:spPr/>
        <p:txBody>
          <a:bodyPr/>
          <a:lstStyle/>
          <a:p>
            <a:fld id="{ED391451-D965-445E-BD45-820FBD4029BB}" type="datetimeFigureOut">
              <a:rPr lang="fr-FR" smtClean="0"/>
              <a:t>26/03/2018</a:t>
            </a:fld>
            <a:endParaRPr lang="fr-FR"/>
          </a:p>
        </p:txBody>
      </p:sp>
      <p:sp>
        <p:nvSpPr>
          <p:cNvPr id="6" name="Footer Placeholder 5"/>
          <p:cNvSpPr>
            <a:spLocks noGrp="1"/>
          </p:cNvSpPr>
          <p:nvPr>
            <p:ph type="ftr" sz="quarter" idx="11"/>
          </p:nvPr>
        </p:nvSpPr>
        <p:spPr/>
        <p:txBody>
          <a:bodyPr/>
          <a:lstStyle/>
          <a:p>
            <a:endParaRPr lang="fr-F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B4D7614-6166-4B4C-BFF4-7606EE74B6A0}" type="slidenum">
              <a:rPr lang="fr-FR" smtClean="0"/>
              <a:t>‹#›</a:t>
            </a:fld>
            <a:endParaRPr lang="fr-FR"/>
          </a:p>
        </p:txBody>
      </p:sp>
    </p:spTree>
    <p:extLst>
      <p:ext uri="{BB962C8B-B14F-4D97-AF65-F5344CB8AC3E}">
        <p14:creationId xmlns:p14="http://schemas.microsoft.com/office/powerpoint/2010/main" val="9425358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smtClean="0"/>
              <a:t>Cliquez et modifiez le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Cliquez pour 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Cliquez pour modifier les styles du texte du masque</a:t>
            </a:r>
          </a:p>
        </p:txBody>
      </p:sp>
      <p:sp>
        <p:nvSpPr>
          <p:cNvPr id="5" name="Date Placeholder 4"/>
          <p:cNvSpPr>
            <a:spLocks noGrp="1"/>
          </p:cNvSpPr>
          <p:nvPr>
            <p:ph type="dt" sz="half" idx="10"/>
          </p:nvPr>
        </p:nvSpPr>
        <p:spPr/>
        <p:txBody>
          <a:bodyPr/>
          <a:lstStyle/>
          <a:p>
            <a:fld id="{ED391451-D965-445E-BD45-820FBD4029BB}" type="datetimeFigureOut">
              <a:rPr lang="fr-FR" smtClean="0"/>
              <a:t>26/03/2018</a:t>
            </a:fld>
            <a:endParaRPr lang="fr-FR"/>
          </a:p>
        </p:txBody>
      </p:sp>
      <p:sp>
        <p:nvSpPr>
          <p:cNvPr id="6" name="Footer Placeholder 5"/>
          <p:cNvSpPr>
            <a:spLocks noGrp="1"/>
          </p:cNvSpPr>
          <p:nvPr>
            <p:ph type="ftr" sz="quarter" idx="11"/>
          </p:nvPr>
        </p:nvSpPr>
        <p:spPr/>
        <p:txBody>
          <a:bodyPr/>
          <a:lstStyle/>
          <a:p>
            <a:endParaRPr lang="fr-F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B4D7614-6166-4B4C-BFF4-7606EE74B6A0}" type="slidenum">
              <a:rPr lang="fr-FR" smtClean="0"/>
              <a:t>‹#›</a:t>
            </a:fld>
            <a:endParaRPr lang="fr-F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598943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fr-FR" smtClean="0"/>
              <a:t>Cliquez et modifiez le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Cliquez pour 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Cliquez pour modifier les styles du texte du masque</a:t>
            </a:r>
          </a:p>
        </p:txBody>
      </p:sp>
      <p:sp>
        <p:nvSpPr>
          <p:cNvPr id="5" name="Date Placeholder 4"/>
          <p:cNvSpPr>
            <a:spLocks noGrp="1"/>
          </p:cNvSpPr>
          <p:nvPr>
            <p:ph type="dt" sz="half" idx="10"/>
          </p:nvPr>
        </p:nvSpPr>
        <p:spPr/>
        <p:txBody>
          <a:bodyPr/>
          <a:lstStyle/>
          <a:p>
            <a:fld id="{ED391451-D965-445E-BD45-820FBD4029BB}" type="datetimeFigureOut">
              <a:rPr lang="fr-FR" smtClean="0"/>
              <a:t>26/03/2018</a:t>
            </a:fld>
            <a:endParaRPr lang="fr-FR"/>
          </a:p>
        </p:txBody>
      </p:sp>
      <p:sp>
        <p:nvSpPr>
          <p:cNvPr id="6" name="Footer Placeholder 5"/>
          <p:cNvSpPr>
            <a:spLocks noGrp="1"/>
          </p:cNvSpPr>
          <p:nvPr>
            <p:ph type="ftr" sz="quarter" idx="11"/>
          </p:nvPr>
        </p:nvSpPr>
        <p:spPr/>
        <p:txBody>
          <a:bodyPr/>
          <a:lstStyle/>
          <a:p>
            <a:endParaRPr lang="fr-F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B4D7614-6166-4B4C-BFF4-7606EE74B6A0}" type="slidenum">
              <a:rPr lang="fr-FR" smtClean="0"/>
              <a:t>‹#›</a:t>
            </a:fld>
            <a:endParaRPr lang="fr-FR"/>
          </a:p>
        </p:txBody>
      </p:sp>
    </p:spTree>
    <p:extLst>
      <p:ext uri="{BB962C8B-B14F-4D97-AF65-F5344CB8AC3E}">
        <p14:creationId xmlns:p14="http://schemas.microsoft.com/office/powerpoint/2010/main" val="761039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Vertical Text Placeholder 2"/>
          <p:cNvSpPr>
            <a:spLocks noGrp="1"/>
          </p:cNvSpPr>
          <p:nvPr>
            <p:ph type="body" orient="vert" idx="1"/>
          </p:nvPr>
        </p:nvSpPr>
        <p:spPr/>
        <p:txBody>
          <a:bodyPr vert="eaVert" ancho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ED391451-D965-445E-BD45-820FBD4029BB}" type="datetimeFigureOut">
              <a:rPr lang="fr-FR" smtClean="0"/>
              <a:t>26/03/2018</a:t>
            </a:fld>
            <a:endParaRPr lang="fr-FR"/>
          </a:p>
        </p:txBody>
      </p:sp>
      <p:sp>
        <p:nvSpPr>
          <p:cNvPr id="5" name="Footer Placeholder 4"/>
          <p:cNvSpPr>
            <a:spLocks noGrp="1"/>
          </p:cNvSpPr>
          <p:nvPr>
            <p:ph type="ftr" sz="quarter" idx="11"/>
          </p:nvPr>
        </p:nvSpPr>
        <p:spPr/>
        <p:txBody>
          <a:bodyPr/>
          <a:lstStyle/>
          <a:p>
            <a:endParaRPr lang="fr-F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B4D7614-6166-4B4C-BFF4-7606EE74B6A0}" type="slidenum">
              <a:rPr lang="fr-FR" smtClean="0"/>
              <a:t>‹#›</a:t>
            </a:fld>
            <a:endParaRPr lang="fr-FR"/>
          </a:p>
        </p:txBody>
      </p:sp>
    </p:spTree>
    <p:extLst>
      <p:ext uri="{BB962C8B-B14F-4D97-AF65-F5344CB8AC3E}">
        <p14:creationId xmlns:p14="http://schemas.microsoft.com/office/powerpoint/2010/main" val="13258134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fr-FR" smtClean="0"/>
              <a:t>Cliquez et modifiez le titre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ED391451-D965-445E-BD45-820FBD4029BB}" type="datetimeFigureOut">
              <a:rPr lang="fr-FR" smtClean="0"/>
              <a:t>26/03/2018</a:t>
            </a:fld>
            <a:endParaRPr lang="fr-FR"/>
          </a:p>
        </p:txBody>
      </p:sp>
      <p:sp>
        <p:nvSpPr>
          <p:cNvPr id="5" name="Footer Placeholder 4"/>
          <p:cNvSpPr>
            <a:spLocks noGrp="1"/>
          </p:cNvSpPr>
          <p:nvPr>
            <p:ph type="ftr" sz="quarter" idx="11"/>
          </p:nvPr>
        </p:nvSpPr>
        <p:spPr/>
        <p:txBody>
          <a:bodyPr/>
          <a:lstStyle/>
          <a:p>
            <a:endParaRPr lang="fr-F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B4D7614-6166-4B4C-BFF4-7606EE74B6A0}" type="slidenum">
              <a:rPr lang="fr-FR" smtClean="0"/>
              <a:t>‹#›</a:t>
            </a:fld>
            <a:endParaRPr lang="fr-FR"/>
          </a:p>
        </p:txBody>
      </p:sp>
    </p:spTree>
    <p:extLst>
      <p:ext uri="{BB962C8B-B14F-4D97-AF65-F5344CB8AC3E}">
        <p14:creationId xmlns:p14="http://schemas.microsoft.com/office/powerpoint/2010/main" val="6567530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fr-FR" smtClean="0"/>
              <a:t>Cliquez et modifiez le titre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ED391451-D965-445E-BD45-820FBD4029BB}" type="datetimeFigureOut">
              <a:rPr lang="fr-FR" smtClean="0"/>
              <a:t>26/03/2018</a:t>
            </a:fld>
            <a:endParaRPr lang="fr-FR"/>
          </a:p>
        </p:txBody>
      </p:sp>
      <p:sp>
        <p:nvSpPr>
          <p:cNvPr id="5" name="Footer Placeholder 4"/>
          <p:cNvSpPr>
            <a:spLocks noGrp="1"/>
          </p:cNvSpPr>
          <p:nvPr>
            <p:ph type="ftr" sz="quarter" idx="11"/>
          </p:nvPr>
        </p:nvSpPr>
        <p:spPr/>
        <p:txBody>
          <a:bodyPr/>
          <a:lstStyle/>
          <a:p>
            <a:endParaRPr lang="fr-F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B4D7614-6166-4B4C-BFF4-7606EE74B6A0}" type="slidenum">
              <a:rPr lang="fr-FR" smtClean="0"/>
              <a:t>‹#›</a:t>
            </a:fld>
            <a:endParaRPr lang="fr-FR"/>
          </a:p>
        </p:txBody>
      </p:sp>
    </p:spTree>
    <p:extLst>
      <p:ext uri="{BB962C8B-B14F-4D97-AF65-F5344CB8AC3E}">
        <p14:creationId xmlns:p14="http://schemas.microsoft.com/office/powerpoint/2010/main" val="362525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fr-FR" smtClean="0"/>
              <a:t>Cliquez et modifiez le titre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Date Placeholder 3"/>
          <p:cNvSpPr>
            <a:spLocks noGrp="1"/>
          </p:cNvSpPr>
          <p:nvPr>
            <p:ph type="dt" sz="half" idx="10"/>
          </p:nvPr>
        </p:nvSpPr>
        <p:spPr/>
        <p:txBody>
          <a:bodyPr/>
          <a:lstStyle/>
          <a:p>
            <a:fld id="{ED391451-D965-445E-BD45-820FBD4029BB}" type="datetimeFigureOut">
              <a:rPr lang="fr-FR" smtClean="0"/>
              <a:t>26/03/2018</a:t>
            </a:fld>
            <a:endParaRPr lang="fr-FR"/>
          </a:p>
        </p:txBody>
      </p:sp>
      <p:sp>
        <p:nvSpPr>
          <p:cNvPr id="5" name="Footer Placeholder 4"/>
          <p:cNvSpPr>
            <a:spLocks noGrp="1"/>
          </p:cNvSpPr>
          <p:nvPr>
            <p:ph type="ftr" sz="quarter" idx="11"/>
          </p:nvPr>
        </p:nvSpPr>
        <p:spPr/>
        <p:txBody>
          <a:bodyPr/>
          <a:lstStyle/>
          <a:p>
            <a:endParaRPr lang="fr-F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B4D7614-6166-4B4C-BFF4-7606EE74B6A0}" type="slidenum">
              <a:rPr lang="fr-FR" smtClean="0"/>
              <a:t>‹#›</a:t>
            </a:fld>
            <a:endParaRPr lang="fr-FR"/>
          </a:p>
        </p:txBody>
      </p:sp>
    </p:spTree>
    <p:extLst>
      <p:ext uri="{BB962C8B-B14F-4D97-AF65-F5344CB8AC3E}">
        <p14:creationId xmlns:p14="http://schemas.microsoft.com/office/powerpoint/2010/main" val="560635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smtClean="0"/>
              <a:t>Cliquez et modifiez le titre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ED391451-D965-445E-BD45-820FBD4029BB}" type="datetimeFigureOut">
              <a:rPr lang="fr-FR" smtClean="0"/>
              <a:t>26/03/2018</a:t>
            </a:fld>
            <a:endParaRPr lang="fr-FR"/>
          </a:p>
        </p:txBody>
      </p:sp>
      <p:sp>
        <p:nvSpPr>
          <p:cNvPr id="6" name="Footer Placeholder 5"/>
          <p:cNvSpPr>
            <a:spLocks noGrp="1"/>
          </p:cNvSpPr>
          <p:nvPr>
            <p:ph type="ftr" sz="quarter" idx="11"/>
          </p:nvPr>
        </p:nvSpPr>
        <p:spPr/>
        <p:txBody>
          <a:bodyPr/>
          <a:lstStyle/>
          <a:p>
            <a:endParaRPr lang="fr-F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0B4D7614-6166-4B4C-BFF4-7606EE74B6A0}" type="slidenum">
              <a:rPr lang="fr-FR" smtClean="0"/>
              <a:t>‹#›</a:t>
            </a:fld>
            <a:endParaRPr lang="fr-FR"/>
          </a:p>
        </p:txBody>
      </p:sp>
    </p:spTree>
    <p:extLst>
      <p:ext uri="{BB962C8B-B14F-4D97-AF65-F5344CB8AC3E}">
        <p14:creationId xmlns:p14="http://schemas.microsoft.com/office/powerpoint/2010/main" val="1597148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smtClean="0"/>
              <a:t>Cliquez et modifiez le titre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ED391451-D965-445E-BD45-820FBD4029BB}" type="datetimeFigureOut">
              <a:rPr lang="fr-FR" smtClean="0"/>
              <a:t>26/03/2018</a:t>
            </a:fld>
            <a:endParaRPr lang="fr-FR"/>
          </a:p>
        </p:txBody>
      </p:sp>
      <p:sp>
        <p:nvSpPr>
          <p:cNvPr id="8" name="Footer Placeholder 7"/>
          <p:cNvSpPr>
            <a:spLocks noGrp="1"/>
          </p:cNvSpPr>
          <p:nvPr>
            <p:ph type="ftr" sz="quarter" idx="11"/>
          </p:nvPr>
        </p:nvSpPr>
        <p:spPr/>
        <p:txBody>
          <a:bodyPr/>
          <a:lstStyle/>
          <a:p>
            <a:endParaRPr lang="fr-F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0B4D7614-6166-4B4C-BFF4-7606EE74B6A0}" type="slidenum">
              <a:rPr lang="fr-FR" smtClean="0"/>
              <a:t>‹#›</a:t>
            </a:fld>
            <a:endParaRPr lang="fr-FR"/>
          </a:p>
        </p:txBody>
      </p:sp>
    </p:spTree>
    <p:extLst>
      <p:ext uri="{BB962C8B-B14F-4D97-AF65-F5344CB8AC3E}">
        <p14:creationId xmlns:p14="http://schemas.microsoft.com/office/powerpoint/2010/main" val="18691893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Date Placeholder 2"/>
          <p:cNvSpPr>
            <a:spLocks noGrp="1"/>
          </p:cNvSpPr>
          <p:nvPr>
            <p:ph type="dt" sz="half" idx="10"/>
          </p:nvPr>
        </p:nvSpPr>
        <p:spPr/>
        <p:txBody>
          <a:bodyPr/>
          <a:lstStyle/>
          <a:p>
            <a:fld id="{ED391451-D965-445E-BD45-820FBD4029BB}" type="datetimeFigureOut">
              <a:rPr lang="fr-FR" smtClean="0"/>
              <a:t>26/03/2018</a:t>
            </a:fld>
            <a:endParaRPr lang="fr-FR"/>
          </a:p>
        </p:txBody>
      </p:sp>
      <p:sp>
        <p:nvSpPr>
          <p:cNvPr id="4" name="Footer Placeholder 3"/>
          <p:cNvSpPr>
            <a:spLocks noGrp="1"/>
          </p:cNvSpPr>
          <p:nvPr>
            <p:ph type="ftr" sz="quarter" idx="11"/>
          </p:nvPr>
        </p:nvSpPr>
        <p:spPr/>
        <p:txBody>
          <a:bodyPr/>
          <a:lstStyle/>
          <a:p>
            <a:endParaRPr lang="fr-F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0B4D7614-6166-4B4C-BFF4-7606EE74B6A0}" type="slidenum">
              <a:rPr lang="fr-FR" smtClean="0"/>
              <a:t>‹#›</a:t>
            </a:fld>
            <a:endParaRPr lang="fr-FR"/>
          </a:p>
        </p:txBody>
      </p:sp>
    </p:spTree>
    <p:extLst>
      <p:ext uri="{BB962C8B-B14F-4D97-AF65-F5344CB8AC3E}">
        <p14:creationId xmlns:p14="http://schemas.microsoft.com/office/powerpoint/2010/main" val="2073844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391451-D965-445E-BD45-820FBD4029BB}" type="datetimeFigureOut">
              <a:rPr lang="fr-FR" smtClean="0"/>
              <a:t>26/03/2018</a:t>
            </a:fld>
            <a:endParaRPr lang="fr-FR"/>
          </a:p>
        </p:txBody>
      </p:sp>
      <p:sp>
        <p:nvSpPr>
          <p:cNvPr id="3" name="Footer Placeholder 2"/>
          <p:cNvSpPr>
            <a:spLocks noGrp="1"/>
          </p:cNvSpPr>
          <p:nvPr>
            <p:ph type="ftr" sz="quarter" idx="11"/>
          </p:nvPr>
        </p:nvSpPr>
        <p:spPr/>
        <p:txBody>
          <a:bodyPr/>
          <a:lstStyle/>
          <a:p>
            <a:endParaRPr lang="fr-F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0B4D7614-6166-4B4C-BFF4-7606EE74B6A0}" type="slidenum">
              <a:rPr lang="fr-FR" smtClean="0"/>
              <a:t>‹#›</a:t>
            </a:fld>
            <a:endParaRPr lang="fr-FR"/>
          </a:p>
        </p:txBody>
      </p:sp>
    </p:spTree>
    <p:extLst>
      <p:ext uri="{BB962C8B-B14F-4D97-AF65-F5344CB8AC3E}">
        <p14:creationId xmlns:p14="http://schemas.microsoft.com/office/powerpoint/2010/main" val="1436718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fr-FR" smtClean="0"/>
              <a:t>Cliquez et modifiez le titre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ED391451-D965-445E-BD45-820FBD4029BB}" type="datetimeFigureOut">
              <a:rPr lang="fr-FR" smtClean="0"/>
              <a:t>26/03/2018</a:t>
            </a:fld>
            <a:endParaRPr lang="fr-FR"/>
          </a:p>
        </p:txBody>
      </p:sp>
      <p:sp>
        <p:nvSpPr>
          <p:cNvPr id="6" name="Footer Placeholder 5"/>
          <p:cNvSpPr>
            <a:spLocks noGrp="1"/>
          </p:cNvSpPr>
          <p:nvPr>
            <p:ph type="ftr" sz="quarter" idx="11"/>
          </p:nvPr>
        </p:nvSpPr>
        <p:spPr/>
        <p:txBody>
          <a:bodyPr/>
          <a:lstStyle/>
          <a:p>
            <a:endParaRPr lang="fr-F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0B4D7614-6166-4B4C-BFF4-7606EE74B6A0}" type="slidenum">
              <a:rPr lang="fr-FR" smtClean="0"/>
              <a:t>‹#›</a:t>
            </a:fld>
            <a:endParaRPr lang="fr-FR"/>
          </a:p>
        </p:txBody>
      </p:sp>
    </p:spTree>
    <p:extLst>
      <p:ext uri="{BB962C8B-B14F-4D97-AF65-F5344CB8AC3E}">
        <p14:creationId xmlns:p14="http://schemas.microsoft.com/office/powerpoint/2010/main" val="627988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fr-FR" smtClean="0"/>
              <a:t>Cliquez et modifiez le titre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Faire glisser l'image vers l'espace réservé ou cliquer sur l'icône pour l'ajouter</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ED391451-D965-445E-BD45-820FBD4029BB}" type="datetimeFigureOut">
              <a:rPr lang="fr-FR" smtClean="0"/>
              <a:t>26/03/2018</a:t>
            </a:fld>
            <a:endParaRPr lang="fr-FR"/>
          </a:p>
        </p:txBody>
      </p:sp>
      <p:sp>
        <p:nvSpPr>
          <p:cNvPr id="6" name="Footer Placeholder 5"/>
          <p:cNvSpPr>
            <a:spLocks noGrp="1"/>
          </p:cNvSpPr>
          <p:nvPr>
            <p:ph type="ftr" sz="quarter" idx="11"/>
          </p:nvPr>
        </p:nvSpPr>
        <p:spPr/>
        <p:txBody>
          <a:bodyPr/>
          <a:lstStyle/>
          <a:p>
            <a:endParaRPr lang="fr-F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B4D7614-6166-4B4C-BFF4-7606EE74B6A0}" type="slidenum">
              <a:rPr lang="fr-FR" smtClean="0"/>
              <a:t>‹#›</a:t>
            </a:fld>
            <a:endParaRPr lang="fr-FR"/>
          </a:p>
        </p:txBody>
      </p:sp>
    </p:spTree>
    <p:extLst>
      <p:ext uri="{BB962C8B-B14F-4D97-AF65-F5344CB8AC3E}">
        <p14:creationId xmlns:p14="http://schemas.microsoft.com/office/powerpoint/2010/main" val="186723779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fr-FR" smtClean="0"/>
              <a:t>Cliquez et modifiez le titre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ED391451-D965-445E-BD45-820FBD4029BB}" type="datetimeFigureOut">
              <a:rPr lang="fr-FR" smtClean="0"/>
              <a:t>26/03/2018</a:t>
            </a:fld>
            <a:endParaRPr lang="fr-F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0B4D7614-6166-4B4C-BFF4-7606EE74B6A0}" type="slidenum">
              <a:rPr lang="fr-FR" smtClean="0"/>
              <a:t>‹#›</a:t>
            </a:fld>
            <a:endParaRPr lang="fr-FR"/>
          </a:p>
        </p:txBody>
      </p:sp>
    </p:spTree>
    <p:extLst>
      <p:ext uri="{BB962C8B-B14F-4D97-AF65-F5344CB8AC3E}">
        <p14:creationId xmlns:p14="http://schemas.microsoft.com/office/powerpoint/2010/main" val="18997580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948720" y="1122363"/>
            <a:ext cx="9303896" cy="785265"/>
          </a:xfrm>
        </p:spPr>
        <p:txBody>
          <a:bodyPr>
            <a:normAutofit fontScale="90000"/>
          </a:bodyPr>
          <a:lstStyle/>
          <a:p>
            <a:r>
              <a:rPr lang="fr-FR" dirty="0" smtClean="0"/>
              <a:t>De la couleur-statut à la race</a:t>
            </a:r>
            <a:endParaRPr lang="fr-FR" dirty="0"/>
          </a:p>
        </p:txBody>
      </p:sp>
      <p:sp>
        <p:nvSpPr>
          <p:cNvPr id="3" name="Sous-titre 2"/>
          <p:cNvSpPr>
            <a:spLocks noGrp="1"/>
          </p:cNvSpPr>
          <p:nvPr>
            <p:ph type="subTitle" idx="1"/>
          </p:nvPr>
        </p:nvSpPr>
        <p:spPr>
          <a:xfrm>
            <a:off x="2513350" y="2297372"/>
            <a:ext cx="9144000" cy="3350172"/>
          </a:xfrm>
        </p:spPr>
        <p:txBody>
          <a:bodyPr>
            <a:normAutofit/>
          </a:bodyPr>
          <a:lstStyle/>
          <a:p>
            <a:pPr lvl="0"/>
            <a:r>
              <a:rPr lang="fr-FR" sz="2800" b="1" dirty="0" smtClean="0"/>
              <a:t>Frédéric REGENT</a:t>
            </a:r>
          </a:p>
          <a:p>
            <a:pPr lvl="0"/>
            <a:r>
              <a:rPr lang="fr-FR" dirty="0" smtClean="0"/>
              <a:t>Maître de conférences en histoire</a:t>
            </a:r>
          </a:p>
          <a:p>
            <a:pPr lvl="0"/>
            <a:r>
              <a:rPr lang="fr-FR" dirty="0" smtClean="0"/>
              <a:t>Habilité à diriger des recherches</a:t>
            </a:r>
          </a:p>
          <a:p>
            <a:pPr lvl="0"/>
            <a:r>
              <a:rPr lang="fr-FR" dirty="0" smtClean="0"/>
              <a:t>Université de Paris 1 Panthéon-Sorbonne</a:t>
            </a:r>
          </a:p>
          <a:p>
            <a:pPr lvl="0"/>
            <a:r>
              <a:rPr lang="fr-FR" dirty="0" smtClean="0"/>
              <a:t>Institut d'Histoire de la Révolution Française</a:t>
            </a:r>
            <a:br>
              <a:rPr lang="fr-FR" dirty="0" smtClean="0"/>
            </a:br>
            <a:r>
              <a:rPr lang="fr-FR" dirty="0" smtClean="0"/>
              <a:t>Institut d'Histoire Moderne et Contemporaine</a:t>
            </a:r>
            <a:br>
              <a:rPr lang="fr-FR" dirty="0" smtClean="0"/>
            </a:br>
            <a:r>
              <a:rPr lang="fr-FR" dirty="0" smtClean="0"/>
              <a:t>(CNRS, Ecole Normale Supérieure, </a:t>
            </a:r>
            <a:br>
              <a:rPr lang="fr-FR" dirty="0" smtClean="0"/>
            </a:br>
            <a:r>
              <a:rPr lang="fr-FR" dirty="0" smtClean="0"/>
              <a:t>Université Paris 1 Panthéon-Sorbonne)</a:t>
            </a:r>
          </a:p>
          <a:p>
            <a:endParaRPr lang="fr-FR" dirty="0"/>
          </a:p>
        </p:txBody>
      </p:sp>
      <p:pic>
        <p:nvPicPr>
          <p:cNvPr id="4" name="Image 3"/>
          <p:cNvPicPr>
            <a:picLocks/>
          </p:cNvPicPr>
          <p:nvPr/>
        </p:nvPicPr>
        <p:blipFill rotWithShape="1">
          <a:blip r:embed="rId2">
            <a:extLst>
              <a:ext uri="{28A0092B-C50C-407E-A947-70E740481C1C}">
                <a14:useLocalDpi xmlns:a14="http://schemas.microsoft.com/office/drawing/2010/main" val="0"/>
              </a:ext>
            </a:extLst>
          </a:blip>
          <a:srcRect t="741" r="848"/>
          <a:stretch/>
        </p:blipFill>
        <p:spPr>
          <a:xfrm>
            <a:off x="7661819" y="2297372"/>
            <a:ext cx="3241677" cy="1360230"/>
          </a:xfrm>
          <a:prstGeom prst="rect">
            <a:avLst/>
          </a:prstGeom>
        </p:spPr>
      </p:pic>
    </p:spTree>
    <p:extLst>
      <p:ext uri="{BB962C8B-B14F-4D97-AF65-F5344CB8AC3E}">
        <p14:creationId xmlns:p14="http://schemas.microsoft.com/office/powerpoint/2010/main" val="16456210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just"/>
            <a:r>
              <a:rPr lang="fr-FR" dirty="0" smtClean="0"/>
              <a:t>Lettre </a:t>
            </a:r>
            <a:r>
              <a:rPr lang="fr-FR" dirty="0"/>
              <a:t>ministre de la </a:t>
            </a:r>
            <a:r>
              <a:rPr lang="fr-FR" dirty="0" smtClean="0"/>
              <a:t>marine du 27 mai 1771 adressée </a:t>
            </a:r>
            <a:r>
              <a:rPr lang="fr-FR" dirty="0"/>
              <a:t>au gouverneur et à l'intendant de Saint-Domingue.</a:t>
            </a:r>
          </a:p>
        </p:txBody>
      </p:sp>
      <p:sp>
        <p:nvSpPr>
          <p:cNvPr id="3" name="Espace réservé du contenu 2"/>
          <p:cNvSpPr>
            <a:spLocks noGrp="1"/>
          </p:cNvSpPr>
          <p:nvPr>
            <p:ph idx="1"/>
          </p:nvPr>
        </p:nvSpPr>
        <p:spPr>
          <a:xfrm>
            <a:off x="2383436" y="2298591"/>
            <a:ext cx="8970364" cy="4351338"/>
          </a:xfrm>
        </p:spPr>
        <p:txBody>
          <a:bodyPr>
            <a:normAutofit/>
          </a:bodyPr>
          <a:lstStyle/>
          <a:p>
            <a:pPr marL="0" indent="0" algn="just">
              <a:buNone/>
            </a:pPr>
            <a:r>
              <a:rPr lang="fr-FR" dirty="0"/>
              <a:t>J'ai rendu compte au roi de la lettre de MM. De </a:t>
            </a:r>
            <a:r>
              <a:rPr lang="fr-FR" dirty="0" err="1"/>
              <a:t>Nolivos</a:t>
            </a:r>
            <a:r>
              <a:rPr lang="fr-FR" dirty="0"/>
              <a:t> et de </a:t>
            </a:r>
            <a:r>
              <a:rPr lang="fr-FR" dirty="0" err="1"/>
              <a:t>Bongars</a:t>
            </a:r>
            <a:r>
              <a:rPr lang="fr-FR" dirty="0"/>
              <a:t> du 10 avril 1770, contenant leurs réflexions sur la demande qu'ont faite les sieurs (1) de lettres-patentes qui les déclarent issus de race indienne ; Sa Majesté n'a pas jugé à propos de la leur accorder ; elle a pensé qu'une pareille grâce tendait à détruire la différence que la nature à mise entre les blancs et les noirs, et que le préjugé politique a eu soin d'entretenir comme une distance à laquelle les gens de couleur et leurs descendants ne doivent jamais atteindre ; enfin qu'il importait au bon ordre de ne pas affaiblir l'état d'humiliation attaché à l'espèce, dans quelque degré qu'il se trouve, préjugé d'autant plus utile qu'il est dans le cœur même des esclaves, et qu'il contribue principalement au repos des colonies : Sa Majesté a approuvé en conséquence que vous ayez refusé de solliciter pour les sieurs la faveur d'être déclarés issus de race indienne</a:t>
            </a:r>
          </a:p>
        </p:txBody>
      </p:sp>
    </p:spTree>
    <p:extLst>
      <p:ext uri="{BB962C8B-B14F-4D97-AF65-F5344CB8AC3E}">
        <p14:creationId xmlns:p14="http://schemas.microsoft.com/office/powerpoint/2010/main" val="809968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1500243"/>
            <a:ext cx="10515600" cy="1325563"/>
          </a:xfrm>
        </p:spPr>
        <p:txBody>
          <a:bodyPr>
            <a:normAutofit fontScale="90000"/>
          </a:bodyPr>
          <a:lstStyle/>
          <a:p>
            <a:r>
              <a:rPr lang="fr-FR" dirty="0" smtClean="0"/>
              <a:t>Arrêt du Conseil du Port-au-Prince, qui, 1°. proscrit les Enquêtes à Futur; et 2° évoque à soi toutes les contestations relatives aux personnes attaquées pour raison de leur naissance, comme entachées de sang mêlé. Du 13 Janvier 1770.</a:t>
            </a:r>
            <a:br>
              <a:rPr lang="fr-FR" dirty="0" smtClean="0"/>
            </a:br>
            <a:endParaRPr lang="fr-FR" dirty="0"/>
          </a:p>
        </p:txBody>
      </p:sp>
      <p:sp>
        <p:nvSpPr>
          <p:cNvPr id="3" name="Espace réservé du contenu 2"/>
          <p:cNvSpPr>
            <a:spLocks noGrp="1"/>
          </p:cNvSpPr>
          <p:nvPr>
            <p:ph idx="1"/>
          </p:nvPr>
        </p:nvSpPr>
        <p:spPr>
          <a:xfrm>
            <a:off x="838200" y="4332157"/>
            <a:ext cx="10515600" cy="3881678"/>
          </a:xfrm>
        </p:spPr>
        <p:txBody>
          <a:bodyPr/>
          <a:lstStyle/>
          <a:p>
            <a:pPr marL="0" indent="0" algn="just">
              <a:buNone/>
            </a:pPr>
            <a:r>
              <a:rPr lang="fr-FR" dirty="0"/>
              <a:t>L</a:t>
            </a:r>
            <a:r>
              <a:rPr lang="fr-FR" dirty="0" smtClean="0"/>
              <a:t>orsqu'il </a:t>
            </a:r>
            <a:r>
              <a:rPr lang="fr-FR" dirty="0"/>
              <a:t>y aura des personnes attaquées sur leur naissance de race blanche, et qu'on prétendra de sang mêlé, elles ne </a:t>
            </a:r>
            <a:r>
              <a:rPr lang="fr-FR" dirty="0" smtClean="0"/>
              <a:t>pourrait </a:t>
            </a:r>
            <a:r>
              <a:rPr lang="fr-FR" dirty="0"/>
              <a:t>se pourvoir qu'en la </a:t>
            </a:r>
            <a:r>
              <a:rPr lang="fr-FR" dirty="0" smtClean="0"/>
              <a:t>Cour.</a:t>
            </a:r>
            <a:endParaRPr lang="fr-FR" dirty="0"/>
          </a:p>
        </p:txBody>
      </p:sp>
    </p:spTree>
    <p:extLst>
      <p:ext uri="{BB962C8B-B14F-4D97-AF65-F5344CB8AC3E}">
        <p14:creationId xmlns:p14="http://schemas.microsoft.com/office/powerpoint/2010/main" val="15610454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just"/>
            <a:r>
              <a:rPr lang="fr-FR" dirty="0" smtClean="0"/>
              <a:t>Règlement des </a:t>
            </a:r>
            <a:r>
              <a:rPr lang="fr-FR" dirty="0"/>
              <a:t>Administrateurs concernant les Gens de couleur libres. Du 24. Juin et du 16 Juillet </a:t>
            </a:r>
            <a:r>
              <a:rPr lang="fr-FR" dirty="0" smtClean="0"/>
              <a:t>1775</a:t>
            </a:r>
            <a:endParaRPr lang="fr-FR" dirty="0"/>
          </a:p>
        </p:txBody>
      </p:sp>
      <p:sp>
        <p:nvSpPr>
          <p:cNvPr id="3" name="Espace réservé du contenu 2"/>
          <p:cNvSpPr>
            <a:spLocks noGrp="1"/>
          </p:cNvSpPr>
          <p:nvPr>
            <p:ph idx="1"/>
          </p:nvPr>
        </p:nvSpPr>
        <p:spPr>
          <a:xfrm>
            <a:off x="995855" y="2235528"/>
            <a:ext cx="10515600" cy="4351338"/>
          </a:xfrm>
        </p:spPr>
        <p:txBody>
          <a:bodyPr/>
          <a:lstStyle/>
          <a:p>
            <a:pPr marL="0" indent="0" algn="just">
              <a:buNone/>
            </a:pPr>
            <a:r>
              <a:rPr lang="fr-FR" dirty="0"/>
              <a:t>Les Mulâtres et autres gens de couleur qui naissent libres </a:t>
            </a:r>
            <a:r>
              <a:rPr lang="fr-FR" dirty="0" smtClean="0"/>
              <a:t>prennent presque </a:t>
            </a:r>
            <a:r>
              <a:rPr lang="fr-FR" dirty="0"/>
              <a:t>toujours le surnom de leurs pères putatifs, quoique de race blanche. D'un autre côté, les Esclaves affranchis prennent de même le surnom à des maîtres qui leur ont donné la </a:t>
            </a:r>
            <a:r>
              <a:rPr lang="fr-FR" dirty="0" smtClean="0"/>
              <a:t>liberté. De </a:t>
            </a:r>
            <a:r>
              <a:rPr lang="fr-FR" dirty="0"/>
              <a:t>ce double abus naît un désordre réel. Le nom d'une race blanche usurpé peut mettre du doute dans l'état des personnes, jeter de la confusion dans l'ordre des successions, et détruire entre les blancs et les gens de couleur cette barrière insurmontable que l'opinion publique a posée, et que la sagesse du Gouvernement </a:t>
            </a:r>
            <a:r>
              <a:rPr lang="fr-FR" dirty="0" smtClean="0"/>
              <a:t>maintient.</a:t>
            </a:r>
            <a:endParaRPr lang="fr-FR" dirty="0"/>
          </a:p>
        </p:txBody>
      </p:sp>
    </p:spTree>
    <p:extLst>
      <p:ext uri="{BB962C8B-B14F-4D97-AF65-F5344CB8AC3E}">
        <p14:creationId xmlns:p14="http://schemas.microsoft.com/office/powerpoint/2010/main" val="27665768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2"/>
            <a:ext cx="9144000" cy="2046507"/>
          </a:xfrm>
        </p:spPr>
        <p:txBody>
          <a:bodyPr>
            <a:normAutofit/>
          </a:bodyPr>
          <a:lstStyle/>
          <a:p>
            <a:r>
              <a:rPr lang="fr-FR" sz="4900" dirty="0"/>
              <a:t>Arrêté du Conseil du Cap du 1</a:t>
            </a:r>
            <a:r>
              <a:rPr lang="fr-FR" sz="4900" baseline="30000" dirty="0"/>
              <a:t>er</a:t>
            </a:r>
            <a:r>
              <a:rPr lang="fr-FR" sz="4900" dirty="0"/>
              <a:t>  Mai, </a:t>
            </a:r>
            <a:r>
              <a:rPr lang="fr-FR" sz="4900" dirty="0" smtClean="0"/>
              <a:t>1779</a:t>
            </a:r>
            <a:r>
              <a:rPr lang="fr-FR" sz="4900" dirty="0"/>
              <a:t> </a:t>
            </a:r>
            <a:endParaRPr lang="fr-FR" dirty="0"/>
          </a:p>
        </p:txBody>
      </p:sp>
      <p:sp>
        <p:nvSpPr>
          <p:cNvPr id="3" name="Sous-titre 2"/>
          <p:cNvSpPr>
            <a:spLocks noGrp="1"/>
          </p:cNvSpPr>
          <p:nvPr>
            <p:ph type="subTitle" idx="1"/>
          </p:nvPr>
        </p:nvSpPr>
        <p:spPr>
          <a:xfrm>
            <a:off x="2350674" y="4399692"/>
            <a:ext cx="8915399" cy="1126283"/>
          </a:xfrm>
        </p:spPr>
        <p:txBody>
          <a:bodyPr>
            <a:normAutofit fontScale="92500" lnSpcReduction="20000"/>
          </a:bodyPr>
          <a:lstStyle/>
          <a:p>
            <a:pPr algn="just"/>
            <a:r>
              <a:rPr lang="fr-FR" dirty="0"/>
              <a:t>E</a:t>
            </a:r>
            <a:r>
              <a:rPr lang="fr-FR" dirty="0" smtClean="0"/>
              <a:t>lles reconnaissent la Partie de d'</a:t>
            </a:r>
            <a:r>
              <a:rPr lang="fr-FR" dirty="0" err="1" smtClean="0"/>
              <a:t>Augy</a:t>
            </a:r>
            <a:r>
              <a:rPr lang="fr-FR" dirty="0" smtClean="0"/>
              <a:t> pour blanc, de race blanche, franche et ingénue</a:t>
            </a:r>
          </a:p>
          <a:p>
            <a:pPr algn="just"/>
            <a:r>
              <a:rPr lang="fr-FR" dirty="0" smtClean="0"/>
              <a:t/>
            </a:r>
            <a:br>
              <a:rPr lang="fr-FR" dirty="0" smtClean="0"/>
            </a:br>
            <a:endParaRPr lang="fr-FR" dirty="0"/>
          </a:p>
        </p:txBody>
      </p:sp>
    </p:spTree>
    <p:extLst>
      <p:ext uri="{BB962C8B-B14F-4D97-AF65-F5344CB8AC3E}">
        <p14:creationId xmlns:p14="http://schemas.microsoft.com/office/powerpoint/2010/main" val="32951025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Moreau de </a:t>
            </a:r>
            <a:r>
              <a:rPr lang="fr-FR" dirty="0" err="1" smtClean="0"/>
              <a:t>Saint-Méry</a:t>
            </a:r>
            <a:r>
              <a:rPr lang="fr-FR" dirty="0" smtClean="0"/>
              <a:t> (1797)</a:t>
            </a:r>
            <a:endParaRPr lang="fr-FR" dirty="0"/>
          </a:p>
        </p:txBody>
      </p:sp>
      <p:sp>
        <p:nvSpPr>
          <p:cNvPr id="3" name="Espace réservé du contenu 2"/>
          <p:cNvSpPr>
            <a:spLocks noGrp="1"/>
          </p:cNvSpPr>
          <p:nvPr>
            <p:ph idx="1"/>
          </p:nvPr>
        </p:nvSpPr>
        <p:spPr/>
        <p:txBody>
          <a:bodyPr/>
          <a:lstStyle/>
          <a:p>
            <a:pPr latinLnBrk="1"/>
            <a:r>
              <a:rPr lang="fr-FR" dirty="0"/>
              <a:t>De toutes les combinaisons du Blanc &amp; du nègre, c'est le Mulâtre qui </a:t>
            </a:r>
          </a:p>
          <a:p>
            <a:pPr marL="0" indent="0" latinLnBrk="1">
              <a:buNone/>
            </a:pPr>
            <a:r>
              <a:rPr lang="fr-FR" dirty="0"/>
              <a:t>réunit le plus d'avantages physiques ; de tous ces croisements de races c'est lui </a:t>
            </a:r>
            <a:r>
              <a:rPr lang="fr-FR" dirty="0" smtClean="0"/>
              <a:t>qui </a:t>
            </a:r>
            <a:r>
              <a:rPr lang="fr-FR" dirty="0"/>
              <a:t>retire la plus forte constitution, la plus analogue au climat </a:t>
            </a:r>
            <a:r>
              <a:rPr lang="fr-FR" dirty="0" smtClean="0"/>
              <a:t> de </a:t>
            </a:r>
            <a:r>
              <a:rPr lang="fr-FR" dirty="0"/>
              <a:t>Saint-Domingue à la </a:t>
            </a:r>
            <a:r>
              <a:rPr lang="fr-FR" dirty="0" smtClean="0"/>
              <a:t>sobriété </a:t>
            </a:r>
            <a:r>
              <a:rPr lang="fr-FR" dirty="0"/>
              <a:t>&amp; à la force du nègre</a:t>
            </a:r>
            <a:r>
              <a:rPr lang="fr-FR" dirty="0" smtClean="0"/>
              <a:t>,</a:t>
            </a:r>
          </a:p>
          <a:p>
            <a:pPr marL="0" indent="0" latinLnBrk="1">
              <a:buNone/>
            </a:pPr>
            <a:endParaRPr lang="fr-FR" dirty="0"/>
          </a:p>
          <a:p>
            <a:pPr marL="0" indent="0" latinLnBrk="1">
              <a:buNone/>
            </a:pPr>
            <a:r>
              <a:rPr lang="fr-FR" dirty="0"/>
              <a:t>Sur l'habitation </a:t>
            </a:r>
            <a:r>
              <a:rPr lang="fr-FR" dirty="0" err="1"/>
              <a:t>Duplas</a:t>
            </a:r>
            <a:r>
              <a:rPr lang="fr-FR" dirty="0"/>
              <a:t> particulièrement', on rencontre à chaque pas, </a:t>
            </a:r>
            <a:r>
              <a:rPr lang="fr-FR" dirty="0" smtClean="0"/>
              <a:t>  en </a:t>
            </a:r>
            <a:r>
              <a:rPr lang="fr-FR" dirty="0"/>
              <a:t>fouillant  les trous de cannes, quelques nouveaux vestiges de l'existence de cette race  désormais effacée de la liste des humains. </a:t>
            </a:r>
          </a:p>
          <a:p>
            <a:pPr marL="0" indent="0" latinLnBrk="1">
              <a:buNone/>
            </a:pPr>
            <a:endParaRPr lang="fr-FR" dirty="0"/>
          </a:p>
        </p:txBody>
      </p:sp>
    </p:spTree>
    <p:extLst>
      <p:ext uri="{BB962C8B-B14F-4D97-AF65-F5344CB8AC3E}">
        <p14:creationId xmlns:p14="http://schemas.microsoft.com/office/powerpoint/2010/main" val="19406575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962462" y="620660"/>
            <a:ext cx="10515600" cy="1325563"/>
          </a:xfrm>
        </p:spPr>
        <p:txBody>
          <a:bodyPr/>
          <a:lstStyle/>
          <a:p>
            <a:r>
              <a:rPr lang="fr-FR" dirty="0" smtClean="0"/>
              <a:t> </a:t>
            </a:r>
            <a:r>
              <a:rPr lang="fr-FR" dirty="0"/>
              <a:t>Boyer-</a:t>
            </a:r>
            <a:r>
              <a:rPr lang="fr-FR" dirty="0" err="1"/>
              <a:t>Peyreleau</a:t>
            </a:r>
            <a:r>
              <a:rPr lang="fr-FR" dirty="0"/>
              <a:t> (1825)</a:t>
            </a:r>
          </a:p>
        </p:txBody>
      </p:sp>
      <p:sp>
        <p:nvSpPr>
          <p:cNvPr id="3" name="Espace réservé du contenu 2"/>
          <p:cNvSpPr>
            <a:spLocks noGrp="1"/>
          </p:cNvSpPr>
          <p:nvPr>
            <p:ph idx="1"/>
          </p:nvPr>
        </p:nvSpPr>
        <p:spPr/>
        <p:txBody>
          <a:bodyPr>
            <a:normAutofit/>
          </a:bodyPr>
          <a:lstStyle/>
          <a:p>
            <a:pPr algn="just"/>
            <a:r>
              <a:rPr lang="fr-FR" dirty="0"/>
              <a:t>L'esprit le plus dégagé de préjugés et de préventions est forcé de reconnaître, que la race </a:t>
            </a:r>
            <a:r>
              <a:rPr lang="fr-FR" dirty="0" smtClean="0"/>
              <a:t>noire, du </a:t>
            </a:r>
            <a:r>
              <a:rPr lang="fr-FR" dirty="0"/>
              <a:t>moins celle qui est transportée dans nos colonies, ou qui y a reçu le jour, est très-inférieure </a:t>
            </a:r>
            <a:r>
              <a:rPr lang="fr-FR" dirty="0" smtClean="0"/>
              <a:t>à la </a:t>
            </a:r>
            <a:r>
              <a:rPr lang="fr-FR" dirty="0"/>
              <a:t>race blanche, sous le rapport des facultés intellectuelles. Le nègre, toujours patient et </a:t>
            </a:r>
            <a:r>
              <a:rPr lang="fr-FR" dirty="0" smtClean="0"/>
              <a:t>craintif, par </a:t>
            </a:r>
            <a:r>
              <a:rPr lang="fr-FR" dirty="0"/>
              <a:t>fois bon, docile et sobre, est naturellement grossier, paresseux, souvent opiniâtre </a:t>
            </a:r>
            <a:r>
              <a:rPr lang="fr-FR" dirty="0" smtClean="0"/>
              <a:t>et indisciplinable. Mélancolique </a:t>
            </a:r>
            <a:r>
              <a:rPr lang="fr-FR" dirty="0"/>
              <a:t>et dissimulé, l'esclavage accroît sans doute en lui ces deux dispositions, mais il les a reçues de la nature. Cependant, comme elle ne l'avait point formé pour la servitude, son sort ne peut qu'exciter une vive pitié. Eh ! comment ne pas déplorer les misères effroyables attachées à la condition d'esclave, dont il a de tout temps supporté les peines et les fatigues?</a:t>
            </a:r>
          </a:p>
        </p:txBody>
      </p:sp>
    </p:spTree>
    <p:extLst>
      <p:ext uri="{BB962C8B-B14F-4D97-AF65-F5344CB8AC3E}">
        <p14:creationId xmlns:p14="http://schemas.microsoft.com/office/powerpoint/2010/main" val="8549702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p:txBody>
          <a:bodyPr/>
          <a:lstStyle/>
          <a:p>
            <a:pPr marL="0" indent="0" algn="just">
              <a:buNone/>
            </a:pPr>
            <a:r>
              <a:rPr lang="fr-FR" dirty="0"/>
              <a:t>La race caraïbe ayant été exterminée avant de pouvoir composer elle-même son époque héroïque, quelques écrivains européens ont voulu la remplacer dans ce soin, et, sur des hypothèses, ont présenté à leurs lecteurs du merveilleux à la place d'une réalité ensevelie dans la nuit des </a:t>
            </a:r>
            <a:r>
              <a:rPr lang="fr-FR" dirty="0" smtClean="0"/>
              <a:t>temps.</a:t>
            </a:r>
            <a:endParaRPr lang="fr-FR" dirty="0"/>
          </a:p>
          <a:p>
            <a:pPr algn="just"/>
            <a:r>
              <a:rPr lang="fr-FR" dirty="0"/>
              <a:t>On remarque aussi, dans ces descendants de la race américaine, les </a:t>
            </a:r>
            <a:r>
              <a:rPr lang="fr-FR" dirty="0" smtClean="0"/>
              <a:t>cheveux noirs </a:t>
            </a:r>
            <a:r>
              <a:rPr lang="fr-FR" dirty="0"/>
              <a:t>et lisses, les yeux gros et saillants, et les formes épaisses des Caraïbes; mais ils sont confondus avec les mulâtres, par la couleur de leur peau' et par leur langage.</a:t>
            </a:r>
          </a:p>
          <a:p>
            <a:pPr marL="0" indent="0">
              <a:buNone/>
            </a:pPr>
            <a:endParaRPr lang="fr-FR" dirty="0"/>
          </a:p>
        </p:txBody>
      </p:sp>
    </p:spTree>
    <p:extLst>
      <p:ext uri="{BB962C8B-B14F-4D97-AF65-F5344CB8AC3E}">
        <p14:creationId xmlns:p14="http://schemas.microsoft.com/office/powerpoint/2010/main" val="16598189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Souquet-Basiège</a:t>
            </a:r>
            <a:r>
              <a:rPr lang="fr-FR" dirty="0" smtClean="0"/>
              <a:t>, 1883, Le préjugé de race aux Antilles françaises</a:t>
            </a:r>
            <a:endParaRPr lang="fr-FR" dirty="0"/>
          </a:p>
        </p:txBody>
      </p:sp>
      <p:sp>
        <p:nvSpPr>
          <p:cNvPr id="3" name="Espace réservé du contenu 2"/>
          <p:cNvSpPr>
            <a:spLocks noGrp="1"/>
          </p:cNvSpPr>
          <p:nvPr>
            <p:ph idx="1"/>
          </p:nvPr>
        </p:nvSpPr>
        <p:spPr/>
        <p:txBody>
          <a:bodyPr>
            <a:noAutofit/>
          </a:bodyPr>
          <a:lstStyle/>
          <a:p>
            <a:pPr marL="0" indent="0" algn="just">
              <a:buNone/>
            </a:pPr>
            <a:r>
              <a:rPr lang="fr-FR" dirty="0"/>
              <a:t>Trois </a:t>
            </a:r>
            <a:r>
              <a:rPr lang="fr-FR" b="1" dirty="0"/>
              <a:t>races</a:t>
            </a:r>
            <a:r>
              <a:rPr lang="fr-FR" dirty="0"/>
              <a:t> se pressent sur le sol étroit des </a:t>
            </a:r>
            <a:r>
              <a:rPr lang="fr-FR" dirty="0" smtClean="0"/>
              <a:t>Antilles </a:t>
            </a:r>
            <a:r>
              <a:rPr lang="fr-FR" dirty="0"/>
              <a:t>françaises : la </a:t>
            </a:r>
            <a:r>
              <a:rPr lang="fr-FR" b="1" dirty="0"/>
              <a:t>race</a:t>
            </a:r>
            <a:r>
              <a:rPr lang="fr-FR" dirty="0"/>
              <a:t> européenne, les </a:t>
            </a:r>
            <a:r>
              <a:rPr lang="fr-FR" dirty="0" smtClean="0"/>
              <a:t>blancs </a:t>
            </a:r>
            <a:r>
              <a:rPr lang="fr-FR" dirty="0"/>
              <a:t>incessamment recrutés dans la </a:t>
            </a:r>
            <a:r>
              <a:rPr lang="fr-FR" dirty="0" smtClean="0"/>
              <a:t>Métropole </a:t>
            </a:r>
            <a:r>
              <a:rPr lang="fr-FR" dirty="0"/>
              <a:t>ou descendant des familles </a:t>
            </a:r>
            <a:r>
              <a:rPr lang="fr-FR" dirty="0" smtClean="0"/>
              <a:t>successivement </a:t>
            </a:r>
            <a:r>
              <a:rPr lang="fr-FR" dirty="0"/>
              <a:t>établies sur le sol colonial; les </a:t>
            </a:r>
            <a:r>
              <a:rPr lang="fr-FR" dirty="0" smtClean="0"/>
              <a:t>noirs</a:t>
            </a:r>
            <a:r>
              <a:rPr lang="fr-FR" dirty="0"/>
              <a:t>, importés pendant longtemps de </a:t>
            </a:r>
            <a:r>
              <a:rPr lang="fr-FR" dirty="0" smtClean="0"/>
              <a:t>l'Afrique</a:t>
            </a:r>
            <a:r>
              <a:rPr lang="fr-FR" dirty="0"/>
              <a:t>, mais presque tous aujourd'hui nés </a:t>
            </a:r>
            <a:r>
              <a:rPr lang="fr-FR" dirty="0" smtClean="0"/>
              <a:t> aux </a:t>
            </a:r>
            <a:r>
              <a:rPr lang="fr-FR" dirty="0"/>
              <a:t>Antilles ; et, issue de ces deux </a:t>
            </a:r>
            <a:r>
              <a:rPr lang="fr-FR" b="1" dirty="0"/>
              <a:t>races,</a:t>
            </a:r>
            <a:r>
              <a:rPr lang="fr-FR" dirty="0"/>
              <a:t> une </a:t>
            </a:r>
            <a:r>
              <a:rPr lang="fr-FR" b="1" dirty="0" smtClean="0"/>
              <a:t>race</a:t>
            </a:r>
            <a:r>
              <a:rPr lang="fr-FR" dirty="0"/>
              <a:t> intermédiaire, la </a:t>
            </a:r>
            <a:r>
              <a:rPr lang="fr-FR" b="1" dirty="0"/>
              <a:t>race</a:t>
            </a:r>
            <a:r>
              <a:rPr lang="fr-FR" dirty="0"/>
              <a:t> appelée </a:t>
            </a:r>
            <a:r>
              <a:rPr lang="fr-FR" dirty="0" smtClean="0"/>
              <a:t>génériquement </a:t>
            </a:r>
            <a:r>
              <a:rPr lang="fr-FR" dirty="0"/>
              <a:t>mulâtre, les métis, les quarterons</a:t>
            </a:r>
            <a:r>
              <a:rPr lang="fr-FR" dirty="0" smtClean="0"/>
              <a:t>.</a:t>
            </a:r>
          </a:p>
          <a:p>
            <a:pPr marL="0" indent="0" algn="just">
              <a:buNone/>
            </a:pPr>
            <a:r>
              <a:rPr lang="fr-FR" dirty="0"/>
              <a:t> </a:t>
            </a:r>
            <a:r>
              <a:rPr lang="fr-FR" dirty="0" smtClean="0"/>
              <a:t/>
            </a:r>
            <a:br>
              <a:rPr lang="fr-FR" dirty="0" smtClean="0"/>
            </a:br>
            <a:r>
              <a:rPr lang="fr-FR" dirty="0"/>
              <a:t>Durant deux siècles, les blancs seuls ont </a:t>
            </a:r>
            <a:r>
              <a:rPr lang="fr-FR" dirty="0" smtClean="0"/>
              <a:t>u</a:t>
            </a:r>
            <a:r>
              <a:rPr lang="fr-FR" dirty="0"/>
              <a:t> </a:t>
            </a:r>
            <a:r>
              <a:rPr lang="fr-FR" dirty="0" smtClean="0"/>
              <a:t>ici </a:t>
            </a:r>
            <a:r>
              <a:rPr lang="fr-FR" dirty="0"/>
              <a:t>les prérogatives du français ; les noirs et </a:t>
            </a:r>
            <a:r>
              <a:rPr lang="fr-FR" dirty="0" smtClean="0"/>
              <a:t>avec </a:t>
            </a:r>
            <a:r>
              <a:rPr lang="fr-FR" dirty="0"/>
              <a:t>eux la plupart des enfants issus de </a:t>
            </a:r>
            <a:r>
              <a:rPr lang="fr-FR" dirty="0" smtClean="0"/>
              <a:t>leur </a:t>
            </a:r>
            <a:r>
              <a:rPr lang="fr-FR" b="1" dirty="0" smtClean="0"/>
              <a:t>race</a:t>
            </a:r>
            <a:r>
              <a:rPr lang="fr-FR" dirty="0"/>
              <a:t> et de la </a:t>
            </a:r>
            <a:r>
              <a:rPr lang="fr-FR" b="1" dirty="0"/>
              <a:t>race</a:t>
            </a:r>
            <a:r>
              <a:rPr lang="fr-FR" dirty="0"/>
              <a:t> blanche, ont été tenus en </a:t>
            </a:r>
            <a:r>
              <a:rPr lang="fr-FR" dirty="0" smtClean="0"/>
              <a:t> </a:t>
            </a:r>
            <a:r>
              <a:rPr lang="fr-FR" dirty="0"/>
              <a:t>esclavage. Les libres, noirs affranchis rit </a:t>
            </a:r>
            <a:r>
              <a:rPr lang="fr-FR" dirty="0" smtClean="0"/>
              <a:t>mulâtres</a:t>
            </a:r>
            <a:r>
              <a:rPr lang="fr-FR" dirty="0"/>
              <a:t>, généralement désignés sous le nom </a:t>
            </a:r>
            <a:r>
              <a:rPr lang="fr-FR" dirty="0" smtClean="0"/>
              <a:t>d'hommes </a:t>
            </a:r>
            <a:r>
              <a:rPr lang="fr-FR" dirty="0"/>
              <a:t>de couleur</a:t>
            </a:r>
            <a:r>
              <a:rPr lang="fr-FR" dirty="0" smtClean="0"/>
              <a:t>, n'ont </a:t>
            </a:r>
            <a:r>
              <a:rPr lang="fr-FR" dirty="0"/>
              <a:t>pas participé aux </a:t>
            </a:r>
            <a:r>
              <a:rPr lang="fr-FR" dirty="0" smtClean="0"/>
              <a:t>avantages </a:t>
            </a:r>
            <a:r>
              <a:rPr lang="fr-FR" dirty="0"/>
              <a:t>de la qualité de français. Une </a:t>
            </a:r>
            <a:r>
              <a:rPr lang="fr-FR" dirty="0" smtClean="0"/>
              <a:t>législation </a:t>
            </a:r>
            <a:r>
              <a:rPr lang="fr-FR" dirty="0"/>
              <a:t>restrictive leur fermait tout accès à la </a:t>
            </a:r>
            <a:r>
              <a:rPr lang="fr-FR" dirty="0" smtClean="0"/>
              <a:t>vie </a:t>
            </a:r>
            <a:r>
              <a:rPr lang="fr-FR" dirty="0"/>
              <a:t>publique et limitait leurs droits civils. </a:t>
            </a:r>
          </a:p>
        </p:txBody>
      </p:sp>
    </p:spTree>
    <p:extLst>
      <p:ext uri="{BB962C8B-B14F-4D97-AF65-F5344CB8AC3E}">
        <p14:creationId xmlns:p14="http://schemas.microsoft.com/office/powerpoint/2010/main" val="6601805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smtClean="0"/>
              <a:t>De l’utilisation de la race par les contemporains</a:t>
            </a:r>
            <a:endParaRPr lang="fr-FR" dirty="0"/>
          </a:p>
        </p:txBody>
      </p:sp>
      <p:sp>
        <p:nvSpPr>
          <p:cNvPr id="3" name="Espace réservé du contenu 2"/>
          <p:cNvSpPr>
            <a:spLocks noGrp="1"/>
          </p:cNvSpPr>
          <p:nvPr>
            <p:ph idx="1"/>
          </p:nvPr>
        </p:nvSpPr>
        <p:spPr/>
        <p:txBody>
          <a:bodyPr/>
          <a:lstStyle/>
          <a:p>
            <a:r>
              <a:rPr lang="fr-FR" dirty="0"/>
              <a:t>L’usage animal de la race</a:t>
            </a:r>
          </a:p>
          <a:p>
            <a:r>
              <a:rPr lang="fr-FR" dirty="0" smtClean="0"/>
              <a:t>L’usage biblique de la race</a:t>
            </a:r>
          </a:p>
          <a:p>
            <a:r>
              <a:rPr lang="fr-FR" dirty="0" smtClean="0"/>
              <a:t>L’usage nobiliaire de la race</a:t>
            </a:r>
          </a:p>
          <a:p>
            <a:r>
              <a:rPr lang="fr-FR" dirty="0" smtClean="0"/>
              <a:t>La race de l’histoire naturelle au récit de voyage ou de colon</a:t>
            </a:r>
          </a:p>
          <a:p>
            <a:endParaRPr lang="fr-FR" dirty="0"/>
          </a:p>
        </p:txBody>
      </p:sp>
    </p:spTree>
    <p:extLst>
      <p:ext uri="{BB962C8B-B14F-4D97-AF65-F5344CB8AC3E}">
        <p14:creationId xmlns:p14="http://schemas.microsoft.com/office/powerpoint/2010/main" val="39641129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L’usage animal de la </a:t>
            </a:r>
            <a:r>
              <a:rPr lang="fr-FR" dirty="0" smtClean="0"/>
              <a:t>race</a:t>
            </a:r>
            <a:endParaRPr lang="fr-FR" dirty="0"/>
          </a:p>
        </p:txBody>
      </p:sp>
      <p:sp>
        <p:nvSpPr>
          <p:cNvPr id="3" name="Espace réservé du contenu 2"/>
          <p:cNvSpPr>
            <a:spLocks noGrp="1"/>
          </p:cNvSpPr>
          <p:nvPr>
            <p:ph idx="1"/>
          </p:nvPr>
        </p:nvSpPr>
        <p:spPr/>
        <p:txBody>
          <a:bodyPr/>
          <a:lstStyle/>
          <a:p>
            <a:r>
              <a:rPr lang="fr-FR" dirty="0"/>
              <a:t>Les cochons </a:t>
            </a:r>
            <a:r>
              <a:rPr lang="fr-FR" dirty="0" smtClean="0"/>
              <a:t>marrons </a:t>
            </a:r>
            <a:r>
              <a:rPr lang="fr-FR" dirty="0"/>
              <a:t>qu'on trouve dans les Iles sont de deux sortes, et il est facile de les distinguer. Ceux qui viennent de race espagnole, </a:t>
            </a:r>
            <a:r>
              <a:rPr lang="fr-FR" dirty="0" smtClean="0"/>
              <a:t>c’est-à-dire</a:t>
            </a:r>
            <a:r>
              <a:rPr lang="fr-FR" dirty="0"/>
              <a:t>, de ces premiers que les Espagnols y mirent dans les commencements de leurs </a:t>
            </a:r>
            <a:r>
              <a:rPr lang="fr-FR" dirty="0" smtClean="0"/>
              <a:t>découvertes</a:t>
            </a:r>
          </a:p>
          <a:p>
            <a:r>
              <a:rPr lang="fr-FR" dirty="0"/>
              <a:t>Les pâturages sont admirables et si on voulait s'en donner la </a:t>
            </a:r>
            <a:r>
              <a:rPr lang="fr-FR" dirty="0" smtClean="0"/>
              <a:t>peine et porter </a:t>
            </a:r>
            <a:r>
              <a:rPr lang="fr-FR" dirty="0"/>
              <a:t>aux </a:t>
            </a:r>
            <a:r>
              <a:rPr lang="fr-FR" dirty="0" err="1"/>
              <a:t>Isles</a:t>
            </a:r>
            <a:r>
              <a:rPr lang="fr-FR" dirty="0"/>
              <a:t> des brebis de race </a:t>
            </a:r>
            <a:r>
              <a:rPr lang="fr-FR" dirty="0" smtClean="0"/>
              <a:t>d'Espagne</a:t>
            </a:r>
          </a:p>
          <a:p>
            <a:r>
              <a:rPr lang="fr-FR" dirty="0"/>
              <a:t>race des </a:t>
            </a:r>
            <a:r>
              <a:rPr lang="fr-FR" dirty="0" smtClean="0"/>
              <a:t>colibris</a:t>
            </a:r>
          </a:p>
          <a:p>
            <a:r>
              <a:rPr lang="fr-FR" dirty="0"/>
              <a:t>J’avais un gros </a:t>
            </a:r>
            <a:r>
              <a:rPr lang="fr-FR" dirty="0" smtClean="0"/>
              <a:t>dogue </a:t>
            </a:r>
            <a:r>
              <a:rPr lang="fr-FR" dirty="0"/>
              <a:t>de race </a:t>
            </a:r>
            <a:r>
              <a:rPr lang="fr-FR" dirty="0" smtClean="0"/>
              <a:t>anglaise</a:t>
            </a:r>
          </a:p>
          <a:p>
            <a:r>
              <a:rPr lang="fr-FR" dirty="0"/>
              <a:t>A propos de plantes « cela suffit pour en perpétuer la race â l'infini ». </a:t>
            </a:r>
          </a:p>
        </p:txBody>
      </p:sp>
    </p:spTree>
    <p:extLst>
      <p:ext uri="{BB962C8B-B14F-4D97-AF65-F5344CB8AC3E}">
        <p14:creationId xmlns:p14="http://schemas.microsoft.com/office/powerpoint/2010/main" val="469351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Plan</a:t>
            </a:r>
            <a:endParaRPr lang="fr-FR" dirty="0"/>
          </a:p>
        </p:txBody>
      </p:sp>
      <p:sp>
        <p:nvSpPr>
          <p:cNvPr id="3" name="Espace réservé du contenu 2"/>
          <p:cNvSpPr>
            <a:spLocks noGrp="1"/>
          </p:cNvSpPr>
          <p:nvPr>
            <p:ph idx="1"/>
          </p:nvPr>
        </p:nvSpPr>
        <p:spPr/>
        <p:txBody>
          <a:bodyPr/>
          <a:lstStyle/>
          <a:p>
            <a:r>
              <a:rPr lang="fr-FR" dirty="0" smtClean="0"/>
              <a:t>Catégories pour désigner les populations utilisées par les contemporains</a:t>
            </a:r>
          </a:p>
          <a:p>
            <a:r>
              <a:rPr lang="fr-FR" dirty="0" smtClean="0"/>
              <a:t>Un terme de race de plus en plus utilisé</a:t>
            </a:r>
          </a:p>
          <a:p>
            <a:r>
              <a:rPr lang="fr-FR" dirty="0" smtClean="0"/>
              <a:t>De l’utilisation de la race par les contemporains</a:t>
            </a:r>
          </a:p>
        </p:txBody>
      </p:sp>
    </p:spTree>
    <p:extLst>
      <p:ext uri="{BB962C8B-B14F-4D97-AF65-F5344CB8AC3E}">
        <p14:creationId xmlns:p14="http://schemas.microsoft.com/office/powerpoint/2010/main" val="24129724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L’usage biblique de la race</a:t>
            </a:r>
            <a:endParaRPr lang="fr-FR" dirty="0"/>
          </a:p>
        </p:txBody>
      </p:sp>
      <p:sp>
        <p:nvSpPr>
          <p:cNvPr id="3" name="Espace réservé du contenu 2"/>
          <p:cNvSpPr>
            <a:spLocks noGrp="1"/>
          </p:cNvSpPr>
          <p:nvPr>
            <p:ph idx="1"/>
          </p:nvPr>
        </p:nvSpPr>
        <p:spPr/>
        <p:txBody>
          <a:bodyPr>
            <a:normAutofit/>
          </a:bodyPr>
          <a:lstStyle/>
          <a:p>
            <a:pPr algn="just"/>
            <a:r>
              <a:rPr lang="fr-FR" dirty="0"/>
              <a:t>Sur cette terre et dans ces bois vivait une race d'hommes qui n'est plus. […]</a:t>
            </a:r>
          </a:p>
          <a:p>
            <a:pPr algn="just"/>
            <a:r>
              <a:rPr lang="fr-FR" dirty="0"/>
              <a:t>Nous ne rechercherons pas si le Caraïbe descendait plus directement de Sem que de Cham ou de Japhet. Nous n'examinerons pas non plus si le Père Laborde a eu raison de lui donner les Juifs pour aïeux, par cette considération que le cousin épousait sa cousine et qu'aucun membre de la famille ne mangeait du </a:t>
            </a:r>
            <a:r>
              <a:rPr lang="fr-FR" dirty="0" err="1"/>
              <a:t>Pécary</a:t>
            </a:r>
            <a:r>
              <a:rPr lang="fr-FR" dirty="0"/>
              <a:t>, animal trouvé sur le continent américain, et qui a de l'analogie avec le cochon d'Europe, mais qui n'existait ni à la Guadeloupe ni dans les autres îles. </a:t>
            </a:r>
          </a:p>
        </p:txBody>
      </p:sp>
    </p:spTree>
    <p:extLst>
      <p:ext uri="{BB962C8B-B14F-4D97-AF65-F5344CB8AC3E}">
        <p14:creationId xmlns:p14="http://schemas.microsoft.com/office/powerpoint/2010/main" val="32424856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913902" y="657953"/>
            <a:ext cx="10515600" cy="1131999"/>
          </a:xfrm>
        </p:spPr>
        <p:txBody>
          <a:bodyPr>
            <a:normAutofit fontScale="90000"/>
          </a:bodyPr>
          <a:lstStyle/>
          <a:p>
            <a:r>
              <a:rPr lang="fr-FR" dirty="0" err="1"/>
              <a:t>Maurile</a:t>
            </a:r>
            <a:r>
              <a:rPr lang="fr-FR" dirty="0"/>
              <a:t> de Saint-Michel Voyage des îles </a:t>
            </a:r>
            <a:r>
              <a:rPr lang="fr-FR" dirty="0" err="1"/>
              <a:t>carmercanes</a:t>
            </a:r>
            <a:r>
              <a:rPr lang="fr-FR" dirty="0"/>
              <a:t> en l’Amérique, 1652</a:t>
            </a:r>
            <a:br>
              <a:rPr lang="fr-FR" dirty="0"/>
            </a:br>
            <a:r>
              <a:rPr lang="fr-FR" dirty="0"/>
              <a:t> </a:t>
            </a:r>
            <a:br>
              <a:rPr lang="fr-FR" dirty="0"/>
            </a:br>
            <a:endParaRPr lang="fr-FR" dirty="0"/>
          </a:p>
        </p:txBody>
      </p:sp>
      <p:sp>
        <p:nvSpPr>
          <p:cNvPr id="3" name="Espace réservé du contenu 2"/>
          <p:cNvSpPr>
            <a:spLocks noGrp="1"/>
          </p:cNvSpPr>
          <p:nvPr>
            <p:ph idx="1"/>
          </p:nvPr>
        </p:nvSpPr>
        <p:spPr>
          <a:xfrm>
            <a:off x="1913901" y="2176529"/>
            <a:ext cx="9452777" cy="5030743"/>
          </a:xfrm>
        </p:spPr>
        <p:txBody>
          <a:bodyPr>
            <a:normAutofit/>
          </a:bodyPr>
          <a:lstStyle/>
          <a:p>
            <a:pPr marL="0" indent="0" algn="just">
              <a:buNone/>
            </a:pPr>
            <a:r>
              <a:rPr lang="fr-FR" dirty="0" smtClean="0"/>
              <a:t>Car </a:t>
            </a:r>
            <a:r>
              <a:rPr lang="fr-FR" dirty="0"/>
              <a:t>j’estime ce nouveau monde avoir été habité par les Asiatiques, avant qu’il fût découvert par </a:t>
            </a:r>
            <a:r>
              <a:rPr lang="fr-FR" dirty="0" err="1"/>
              <a:t>Americ</a:t>
            </a:r>
            <a:r>
              <a:rPr lang="fr-FR" dirty="0"/>
              <a:t>, et non par les Africains et Européens. J’en tire ma preuve de </a:t>
            </a:r>
            <a:r>
              <a:rPr lang="fr-FR" dirty="0" err="1"/>
              <a:t>Génebrard</a:t>
            </a:r>
            <a:r>
              <a:rPr lang="fr-FR" dirty="0"/>
              <a:t> et de ceux qu’il rapporte, lesquels font descendre les </a:t>
            </a:r>
            <a:r>
              <a:rPr lang="fr-FR" dirty="0" err="1"/>
              <a:t>Perusians</a:t>
            </a:r>
            <a:r>
              <a:rPr lang="fr-FR" dirty="0"/>
              <a:t> d’Ophir, qui était de la</a:t>
            </a:r>
            <a:r>
              <a:rPr lang="fr-FR" b="1" dirty="0"/>
              <a:t> race </a:t>
            </a:r>
            <a:r>
              <a:rPr lang="fr-FR" dirty="0"/>
              <a:t>de Sem. </a:t>
            </a:r>
            <a:r>
              <a:rPr lang="fr-FR" dirty="0" smtClean="0"/>
              <a:t>[….] </a:t>
            </a:r>
            <a:r>
              <a:rPr lang="fr-FR" dirty="0"/>
              <a:t>Que Dieu a épandu les Européens dans l’Amérique, pour habiter dans les demeures des </a:t>
            </a:r>
            <a:r>
              <a:rPr lang="fr-FR" dirty="0" smtClean="0"/>
              <a:t>Américains</a:t>
            </a:r>
            <a:r>
              <a:rPr lang="fr-FR" dirty="0"/>
              <a:t>, descendus de </a:t>
            </a:r>
            <a:r>
              <a:rPr lang="fr-FR" dirty="0" smtClean="0"/>
              <a:t>Sem</a:t>
            </a:r>
            <a:r>
              <a:rPr lang="fr-FR" dirty="0"/>
              <a:t>, et que les descendants de Cham, qui sont nos Nègres africains, les y serviront: Et non seulement, ils seront serviteurs des Européens qui y sont, mais encore des Sauvages américains, qui les tiennent aussi dans l’esclavage lorsqu’ils les peuvent attraper</a:t>
            </a:r>
            <a:r>
              <a:rPr lang="fr-FR" dirty="0" smtClean="0"/>
              <a:t>.</a:t>
            </a:r>
            <a:endParaRPr lang="fr-FR" dirty="0"/>
          </a:p>
        </p:txBody>
      </p:sp>
    </p:spTree>
    <p:extLst>
      <p:ext uri="{BB962C8B-B14F-4D97-AF65-F5344CB8AC3E}">
        <p14:creationId xmlns:p14="http://schemas.microsoft.com/office/powerpoint/2010/main" val="17126338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6"/>
            <a:ext cx="10515600" cy="330334"/>
          </a:xfrm>
        </p:spPr>
        <p:txBody>
          <a:bodyPr>
            <a:normAutofit fontScale="90000"/>
          </a:bodyPr>
          <a:lstStyle/>
          <a:p>
            <a:r>
              <a:rPr lang="fr-FR" dirty="0" smtClean="0"/>
              <a:t> </a:t>
            </a:r>
            <a:endParaRPr lang="fr-FR" dirty="0"/>
          </a:p>
        </p:txBody>
      </p:sp>
      <p:sp>
        <p:nvSpPr>
          <p:cNvPr id="3" name="Espace réservé du contenu 2"/>
          <p:cNvSpPr>
            <a:spLocks noGrp="1"/>
          </p:cNvSpPr>
          <p:nvPr>
            <p:ph idx="1"/>
          </p:nvPr>
        </p:nvSpPr>
        <p:spPr>
          <a:xfrm>
            <a:off x="1287905" y="1508729"/>
            <a:ext cx="10515600" cy="5687566"/>
          </a:xfrm>
        </p:spPr>
        <p:txBody>
          <a:bodyPr>
            <a:normAutofit/>
          </a:bodyPr>
          <a:lstStyle/>
          <a:p>
            <a:pPr algn="just"/>
            <a:r>
              <a:rPr lang="fr-FR" dirty="0"/>
              <a:t>Ils mettent leur beauté dans la noirceur, sur quoi Louis Guyon fait ici une agréable question : savoir si les Nègres ressusciteront blancs ou noirs. Il parle des élus et j’estime que comme ils ressusciteront dans l’âge de Jésus-Christ, aussi bien que dans sa grandeur corporelle, ainsi n’auront-ils d’autre couleur que celle du fils de Dieu, l’idée des prédestinés. Or il est certain que Jésus Christ n’était pas de couleur si noire. Donc les Nègres prédestinés perdront cet excès de noirceur dans leur résurrection.</a:t>
            </a:r>
          </a:p>
          <a:p>
            <a:pPr algn="just"/>
            <a:r>
              <a:rPr lang="fr-FR" dirty="0"/>
              <a:t>si les enfants de Cham sont au contraire esclaves de plusieurs nations, dit </a:t>
            </a:r>
            <a:r>
              <a:rPr lang="fr-FR" dirty="0" err="1"/>
              <a:t>Génebrard</a:t>
            </a:r>
            <a:r>
              <a:rPr lang="fr-FR" dirty="0"/>
              <a:t>, pour ce que leur père a péché contre la piété, en se moquant du sien. Un roi ne peut-il pas affranchir une famille esclave, à condition que, si le chef manque d’honneur, ou de fidélité, il sera derechef esclave lui et sa postérité. C’est la punition que Dieu a donnée à Cham et à sa lignée.</a:t>
            </a:r>
          </a:p>
          <a:p>
            <a:pPr algn="just"/>
            <a:r>
              <a:rPr lang="fr-FR" dirty="0"/>
              <a:t>Ne vous étonnez donc plus, pauvres Nègres, si vous êtes nés à la servitude et si votre lignée sera esclave jusqu’au jour du jugement, c’est pour punir l’ingratitude de votre père, c’est pour apprendre la piété à toutes les nations, c’est pour leur enseigner qu’après la religion qui regarde Dieu, la piété vers les parents est la plus recommandable de toutes les vertus.</a:t>
            </a:r>
          </a:p>
          <a:p>
            <a:endParaRPr lang="fr-FR" dirty="0"/>
          </a:p>
        </p:txBody>
      </p:sp>
    </p:spTree>
    <p:extLst>
      <p:ext uri="{BB962C8B-B14F-4D97-AF65-F5344CB8AC3E}">
        <p14:creationId xmlns:p14="http://schemas.microsoft.com/office/powerpoint/2010/main" val="37176164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L’usage nobiliaire de la </a:t>
            </a:r>
            <a:r>
              <a:rPr lang="fr-FR" dirty="0" smtClean="0"/>
              <a:t>race</a:t>
            </a:r>
            <a:endParaRPr lang="fr-FR" dirty="0"/>
          </a:p>
        </p:txBody>
      </p:sp>
      <p:sp>
        <p:nvSpPr>
          <p:cNvPr id="3" name="Espace réservé du contenu 2"/>
          <p:cNvSpPr>
            <a:spLocks noGrp="1"/>
          </p:cNvSpPr>
          <p:nvPr>
            <p:ph idx="1"/>
          </p:nvPr>
        </p:nvSpPr>
        <p:spPr/>
        <p:txBody>
          <a:bodyPr>
            <a:normAutofit/>
          </a:bodyPr>
          <a:lstStyle/>
          <a:p>
            <a:r>
              <a:rPr lang="fr-FR" dirty="0"/>
              <a:t>Code noir utilise deux fois le mot race pour évoquer les familles royales ayant régné sur la France</a:t>
            </a:r>
            <a:r>
              <a:rPr lang="fr-FR" dirty="0" smtClean="0"/>
              <a:t>.</a:t>
            </a:r>
          </a:p>
          <a:p>
            <a:endParaRPr lang="fr-FR" dirty="0"/>
          </a:p>
          <a:p>
            <a:pPr marL="0" indent="0" latinLnBrk="1">
              <a:buNone/>
            </a:pPr>
            <a:r>
              <a:rPr lang="fr-FR" dirty="0"/>
              <a:t>Des 4 Mai 1741, 2 et 3 Août 1752. </a:t>
            </a:r>
          </a:p>
          <a:p>
            <a:pPr marL="0" indent="0" latinLnBrk="1">
              <a:buNone/>
            </a:pPr>
            <a:endParaRPr lang="fr-FR" dirty="0"/>
          </a:p>
          <a:p>
            <a:pPr marL="0" indent="0" latinLnBrk="1">
              <a:buNone/>
            </a:pPr>
            <a:r>
              <a:rPr lang="fr-FR" dirty="0" smtClean="0"/>
              <a:t>Vu </a:t>
            </a:r>
            <a:r>
              <a:rPr lang="fr-FR" dirty="0"/>
              <a:t>par le Conseil, la Requête présentée par le sieur Sébastien-René </a:t>
            </a:r>
            <a:r>
              <a:rPr lang="fr-FR" dirty="0" smtClean="0"/>
              <a:t>du </a:t>
            </a:r>
          </a:p>
          <a:p>
            <a:pPr marL="0" indent="0" latinLnBrk="1">
              <a:buNone/>
            </a:pPr>
            <a:r>
              <a:rPr lang="fr-FR" dirty="0" err="1" smtClean="0"/>
              <a:t>Poulpry</a:t>
            </a:r>
            <a:r>
              <a:rPr lang="fr-FR" dirty="0" smtClean="0"/>
              <a:t>, </a:t>
            </a:r>
            <a:r>
              <a:rPr lang="fr-FR" dirty="0"/>
              <a:t>contenant qu'étant issu de Noble race, et d'une ancienne </a:t>
            </a:r>
            <a:r>
              <a:rPr lang="fr-FR" dirty="0" smtClean="0"/>
              <a:t>maison </a:t>
            </a:r>
            <a:r>
              <a:rPr lang="fr-FR" dirty="0"/>
              <a:t>de Bretagne, ainsi qu'il </a:t>
            </a:r>
            <a:r>
              <a:rPr lang="fr-FR" dirty="0" err="1"/>
              <a:t>seroit</a:t>
            </a:r>
            <a:r>
              <a:rPr lang="fr-FR" dirty="0"/>
              <a:t> prouvé par son extrait baptistaire, </a:t>
            </a:r>
            <a:r>
              <a:rPr lang="fr-FR" dirty="0" smtClean="0"/>
              <a:t>et </a:t>
            </a:r>
            <a:r>
              <a:rPr lang="fr-FR" dirty="0"/>
              <a:t>celui du sieur </a:t>
            </a:r>
            <a:r>
              <a:rPr lang="fr-FR" dirty="0" smtClean="0"/>
              <a:t>Alain-Jacques </a:t>
            </a:r>
            <a:r>
              <a:rPr lang="fr-FR" dirty="0"/>
              <a:t>du </a:t>
            </a:r>
            <a:r>
              <a:rPr lang="fr-FR" dirty="0" err="1"/>
              <a:t>Poulpry</a:t>
            </a:r>
            <a:r>
              <a:rPr lang="fr-FR" dirty="0"/>
              <a:t>, </a:t>
            </a:r>
            <a:r>
              <a:rPr lang="fr-FR" dirty="0" smtClean="0"/>
              <a:t>son </a:t>
            </a:r>
            <a:r>
              <a:rPr lang="fr-FR" dirty="0"/>
              <a:t>père, il </a:t>
            </a:r>
            <a:r>
              <a:rPr lang="fr-FR" dirty="0" err="1"/>
              <a:t>desireroit</a:t>
            </a:r>
            <a:r>
              <a:rPr lang="fr-FR" dirty="0"/>
              <a:t> être </a:t>
            </a:r>
            <a:r>
              <a:rPr lang="fr-FR" dirty="0" smtClean="0"/>
              <a:t>reconnu </a:t>
            </a:r>
            <a:r>
              <a:rPr lang="fr-FR" dirty="0"/>
              <a:t>en cette qualité dans cette Colonie, et jouir des privilèges ce </a:t>
            </a:r>
            <a:r>
              <a:rPr lang="fr-FR" dirty="0" smtClean="0"/>
              <a:t>exemptions </a:t>
            </a:r>
            <a:r>
              <a:rPr lang="fr-FR" dirty="0"/>
              <a:t>accordés aux personnes Nobles</a:t>
            </a:r>
          </a:p>
          <a:p>
            <a:endParaRPr lang="fr-FR" dirty="0"/>
          </a:p>
        </p:txBody>
      </p:sp>
    </p:spTree>
    <p:extLst>
      <p:ext uri="{BB962C8B-B14F-4D97-AF65-F5344CB8AC3E}">
        <p14:creationId xmlns:p14="http://schemas.microsoft.com/office/powerpoint/2010/main" val="38177038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89112" y="540785"/>
            <a:ext cx="9378560" cy="1325563"/>
          </a:xfrm>
        </p:spPr>
        <p:txBody>
          <a:bodyPr>
            <a:normAutofit fontScale="90000"/>
          </a:bodyPr>
          <a:lstStyle/>
          <a:p>
            <a:r>
              <a:rPr lang="fr-FR"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Lettre du Ministre aux Administrateurs, contenant une décision </a:t>
            </a:r>
            <a:r>
              <a:rPr lang="fr-FR"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sur </a:t>
            </a:r>
            <a:r>
              <a:rPr lang="fr-FR"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trois points relatifs aux Races Noires et Indiennes, du 7 Janvier 1767 </a:t>
            </a:r>
          </a:p>
        </p:txBody>
      </p:sp>
      <p:sp>
        <p:nvSpPr>
          <p:cNvPr id="3" name="Espace réservé du contenu 2"/>
          <p:cNvSpPr>
            <a:spLocks noGrp="1"/>
          </p:cNvSpPr>
          <p:nvPr>
            <p:ph idx="1"/>
          </p:nvPr>
        </p:nvSpPr>
        <p:spPr>
          <a:xfrm>
            <a:off x="1789112" y="2403423"/>
            <a:ext cx="8915400" cy="3777622"/>
          </a:xfrm>
        </p:spPr>
        <p:txBody>
          <a:bodyPr>
            <a:normAutofit fontScale="92500" lnSpcReduction="10000"/>
          </a:bodyPr>
          <a:lstStyle/>
          <a:p>
            <a:pPr marL="0" indent="0">
              <a:buNone/>
            </a:pPr>
            <a:endParaRPr lang="fr-FR" dirty="0"/>
          </a:p>
          <a:p>
            <a:pPr marL="0" indent="0">
              <a:buNone/>
            </a:pPr>
            <a:r>
              <a:rPr lang="fr-FR" dirty="0"/>
              <a:t>Le Conseil Supérieur du Port-au-Prince, a fait des difficultés, et a élevé les questions suivantes : </a:t>
            </a:r>
          </a:p>
          <a:p>
            <a:pPr marL="0" indent="0">
              <a:buNone/>
            </a:pPr>
            <a:r>
              <a:rPr lang="fr-FR" dirty="0"/>
              <a:t>1° Si Sa Majesté admet ou non une distinction entre ceux qui sortent d'une race  Indienne, et ceux qui tirent leur origine d'une Race Nègre; </a:t>
            </a:r>
          </a:p>
          <a:p>
            <a:pPr marL="0" indent="0">
              <a:buNone/>
            </a:pPr>
            <a:r>
              <a:rPr lang="fr-FR" dirty="0"/>
              <a:t>2° Si, admettant une distinction ou différence, les personnes qui proviennent    d’une Race Indienne, seront mises au rang des Sujets de Sa Majesté, originaires   d'Europe, et pourront, comme ces derniers, prétendre aux charges et aux dignités; </a:t>
            </a:r>
          </a:p>
          <a:p>
            <a:endParaRPr lang="fr-FR" dirty="0"/>
          </a:p>
          <a:p>
            <a:pPr marL="0" indent="0">
              <a:buNone/>
            </a:pPr>
            <a:r>
              <a:rPr lang="fr-FR" dirty="0"/>
              <a:t>3° Sa Majesté ayant déjà exclu ceux qui sortent d'une race nègre de toute espèce de fonctions publiques dans les colonies, elle les exclut, à plus forte raison, de la noblesse, et vous devez être scrupuleusement attentifs  à connaître l'origine de ceux qui vous présenteront des titres pour les enregistrer.</a:t>
            </a:r>
          </a:p>
          <a:p>
            <a:pPr marL="0" indent="0">
              <a:buNone/>
            </a:pPr>
            <a:endParaRPr lang="fr-FR" dirty="0"/>
          </a:p>
        </p:txBody>
      </p:sp>
    </p:spTree>
    <p:extLst>
      <p:ext uri="{BB962C8B-B14F-4D97-AF65-F5344CB8AC3E}">
        <p14:creationId xmlns:p14="http://schemas.microsoft.com/office/powerpoint/2010/main" val="11925969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a:t>La race </a:t>
            </a:r>
            <a:r>
              <a:rPr lang="fr-FR" dirty="0" smtClean="0"/>
              <a:t>dans le récit </a:t>
            </a:r>
            <a:r>
              <a:rPr lang="fr-FR" dirty="0"/>
              <a:t>de voyage ou de </a:t>
            </a:r>
            <a:r>
              <a:rPr lang="fr-FR" dirty="0" smtClean="0"/>
              <a:t>colon</a:t>
            </a:r>
            <a:endParaRPr lang="fr-FR" dirty="0"/>
          </a:p>
        </p:txBody>
      </p:sp>
      <p:sp>
        <p:nvSpPr>
          <p:cNvPr id="3" name="Espace réservé du contenu 2"/>
          <p:cNvSpPr>
            <a:spLocks noGrp="1"/>
          </p:cNvSpPr>
          <p:nvPr>
            <p:ph idx="1"/>
          </p:nvPr>
        </p:nvSpPr>
        <p:spPr/>
        <p:txBody>
          <a:bodyPr/>
          <a:lstStyle/>
          <a:p>
            <a:r>
              <a:rPr lang="fr-FR" dirty="0"/>
              <a:t>Tout individu né dans les Antilles, de quelque couleur qu'il soit, est appelé créole, et le blanc, de race pure, y obtient une suprématie que les lois, la morale et les préjugés ont toujours tendu à maintenir. Sa couleur s'y distingue comme une sorte de noblesse ; l'Européen y conserve une prééminence marquée, et on le recherche particulièrement dans les alliances de famille.</a:t>
            </a:r>
          </a:p>
          <a:p>
            <a:r>
              <a:rPr lang="fr-FR" dirty="0"/>
              <a:t>L'air humide, salin, et le défaut habituel d'électricité, donnent aux créoles ce teint de convalescence, encore un peu plus foncé que celui de nos peuples méridionaux. Du reste, ils sont souples bien faits et sans difformité, parce qu'étant élevés</a:t>
            </a:r>
          </a:p>
        </p:txBody>
      </p:sp>
    </p:spTree>
    <p:extLst>
      <p:ext uri="{BB962C8B-B14F-4D97-AF65-F5344CB8AC3E}">
        <p14:creationId xmlns:p14="http://schemas.microsoft.com/office/powerpoint/2010/main" val="39314042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Conditions et contexte de l’utilisation du terme de race</a:t>
            </a:r>
            <a:endParaRPr lang="fr-FR" dirty="0"/>
          </a:p>
        </p:txBody>
      </p:sp>
      <p:sp>
        <p:nvSpPr>
          <p:cNvPr id="3" name="Espace réservé du contenu 2"/>
          <p:cNvSpPr>
            <a:spLocks noGrp="1"/>
          </p:cNvSpPr>
          <p:nvPr>
            <p:ph idx="1"/>
          </p:nvPr>
        </p:nvSpPr>
        <p:spPr/>
        <p:txBody>
          <a:bodyPr/>
          <a:lstStyle/>
          <a:p>
            <a:r>
              <a:rPr lang="fr-FR" dirty="0" smtClean="0"/>
              <a:t>Définir la noblesse</a:t>
            </a:r>
          </a:p>
          <a:p>
            <a:r>
              <a:rPr lang="fr-FR" dirty="0" smtClean="0"/>
              <a:t>Définir le métissage</a:t>
            </a:r>
          </a:p>
          <a:p>
            <a:r>
              <a:rPr lang="fr-FR" dirty="0" smtClean="0"/>
              <a:t>Définir une inégalité supposée naturelle à la place de l’inégalité juridique</a:t>
            </a:r>
            <a:endParaRPr lang="fr-FR" dirty="0"/>
          </a:p>
        </p:txBody>
      </p:sp>
    </p:spTree>
    <p:extLst>
      <p:ext uri="{BB962C8B-B14F-4D97-AF65-F5344CB8AC3E}">
        <p14:creationId xmlns:p14="http://schemas.microsoft.com/office/powerpoint/2010/main" val="31671938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804168" y="801658"/>
            <a:ext cx="9144000" cy="1350381"/>
          </a:xfrm>
        </p:spPr>
        <p:txBody>
          <a:bodyPr>
            <a:normAutofit fontScale="90000"/>
          </a:bodyPr>
          <a:lstStyle/>
          <a:p>
            <a:r>
              <a:rPr lang="fr-FR" sz="4400" dirty="0" smtClean="0"/>
              <a:t>Définir le métissage </a:t>
            </a:r>
            <a:br>
              <a:rPr lang="fr-FR" sz="4400" dirty="0" smtClean="0"/>
            </a:br>
            <a:r>
              <a:rPr lang="fr-FR" sz="4400" dirty="0" smtClean="0"/>
              <a:t>Arrêté </a:t>
            </a:r>
            <a:r>
              <a:rPr lang="fr-FR" sz="4400" dirty="0" err="1" smtClean="0"/>
              <a:t>Richepance</a:t>
            </a:r>
            <a:r>
              <a:rPr lang="fr-FR" sz="4400" dirty="0" smtClean="0"/>
              <a:t> 17 juillet 1802</a:t>
            </a:r>
            <a:endParaRPr lang="fr-FR" sz="4400" dirty="0"/>
          </a:p>
        </p:txBody>
      </p:sp>
      <p:sp>
        <p:nvSpPr>
          <p:cNvPr id="3" name="Sous-titre 2"/>
          <p:cNvSpPr>
            <a:spLocks noGrp="1"/>
          </p:cNvSpPr>
          <p:nvPr>
            <p:ph type="subTitle" idx="1"/>
          </p:nvPr>
        </p:nvSpPr>
        <p:spPr>
          <a:xfrm>
            <a:off x="2229449" y="4252723"/>
            <a:ext cx="8915399" cy="1126283"/>
          </a:xfrm>
        </p:spPr>
        <p:txBody>
          <a:bodyPr>
            <a:normAutofit fontScale="85000" lnSpcReduction="10000"/>
          </a:bodyPr>
          <a:lstStyle/>
          <a:p>
            <a:pPr algn="just"/>
            <a:r>
              <a:rPr lang="fr-FR" dirty="0"/>
              <a:t>Considérant que les colonies ne sont autre chose que des établissements formés par les Européens, qui y ont amené des noirs comme les seuls individus propres à l'exploitation de ces pays ; qu'entre ces deux classes fondamentales des colons et de leurs noirs, se sont formées des races de sang-mêlé toujours distinctes des blancs, qui ont formé les établissements</a:t>
            </a:r>
          </a:p>
        </p:txBody>
      </p:sp>
    </p:spTree>
    <p:extLst>
      <p:ext uri="{BB962C8B-B14F-4D97-AF65-F5344CB8AC3E}">
        <p14:creationId xmlns:p14="http://schemas.microsoft.com/office/powerpoint/2010/main" val="1445269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Définir une inégalité supposée naturelle à la place de l’inégalité juridique</a:t>
            </a:r>
            <a:br>
              <a:rPr lang="fr-FR" dirty="0"/>
            </a:br>
            <a:endParaRPr lang="fr-FR" dirty="0"/>
          </a:p>
        </p:txBody>
      </p:sp>
      <p:sp>
        <p:nvSpPr>
          <p:cNvPr id="3" name="Espace réservé du contenu 2"/>
          <p:cNvSpPr>
            <a:spLocks noGrp="1"/>
          </p:cNvSpPr>
          <p:nvPr>
            <p:ph idx="1"/>
          </p:nvPr>
        </p:nvSpPr>
        <p:spPr/>
        <p:txBody>
          <a:bodyPr>
            <a:normAutofit lnSpcReduction="10000"/>
          </a:bodyPr>
          <a:lstStyle/>
          <a:p>
            <a:r>
              <a:rPr lang="fr-FR" dirty="0" smtClean="0"/>
              <a:t>Indien, race disparue</a:t>
            </a:r>
          </a:p>
          <a:p>
            <a:r>
              <a:rPr lang="fr-FR" dirty="0" smtClean="0"/>
              <a:t>Noir, race utilisée dans un contexte de liberté:</a:t>
            </a:r>
          </a:p>
          <a:p>
            <a:pPr marL="0" indent="0">
              <a:buNone/>
            </a:pPr>
            <a:r>
              <a:rPr lang="fr-FR" dirty="0" smtClean="0"/>
              <a:t>Des </a:t>
            </a:r>
            <a:r>
              <a:rPr lang="fr-FR" dirty="0"/>
              <a:t>apôtres, venus de Saint-Domingue, sur le bateau  le Voltigeur, arrivaient à la Guadeloupe dans le courant  de janvier 1795. […] Aussitôt débarqués, ils se répandirent dans les campagnes et commencèrent leur prédication. […] Rien d'ailleurs de plus simple que cette doctrine : le massacre des blancs de tout âge et de tout sexe, et la substitution de la race noire à la race </a:t>
            </a:r>
            <a:r>
              <a:rPr lang="fr-FR" dirty="0" smtClean="0"/>
              <a:t>blanche</a:t>
            </a:r>
          </a:p>
          <a:p>
            <a:pPr marL="0" indent="0">
              <a:buNone/>
            </a:pPr>
            <a:r>
              <a:rPr lang="fr-FR" dirty="0" smtClean="0"/>
              <a:t>Blanc: </a:t>
            </a:r>
            <a:r>
              <a:rPr lang="fr-FR" dirty="0"/>
              <a:t>Tout individu né dans les Antilles, de quelque couleur qu'il soit, est appelé créole, et le blanc, de race pure, y obtient une suprématie que les lois, la morale et les préjugés ont toujours tendu à maintenir. Sa couleur s'y distingue comme une sorte de noblesse ; l'Européen y conserve une prééminence marquée, et on le recherche particulièrement dans les alliances de famille.</a:t>
            </a:r>
          </a:p>
          <a:p>
            <a:pPr marL="0" indent="0">
              <a:buNone/>
            </a:pPr>
            <a:endParaRPr lang="fr-FR" dirty="0"/>
          </a:p>
        </p:txBody>
      </p:sp>
    </p:spTree>
    <p:extLst>
      <p:ext uri="{BB962C8B-B14F-4D97-AF65-F5344CB8AC3E}">
        <p14:creationId xmlns:p14="http://schemas.microsoft.com/office/powerpoint/2010/main" val="3887478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Catégories pour désigner les populations utilisées par les contemporains</a:t>
            </a:r>
            <a:endParaRPr lang="fr-FR" dirty="0"/>
          </a:p>
        </p:txBody>
      </p:sp>
      <p:sp>
        <p:nvSpPr>
          <p:cNvPr id="3" name="Espace réservé du contenu 2"/>
          <p:cNvSpPr>
            <a:spLocks noGrp="1"/>
          </p:cNvSpPr>
          <p:nvPr>
            <p:ph idx="1"/>
          </p:nvPr>
        </p:nvSpPr>
        <p:spPr/>
        <p:txBody>
          <a:bodyPr/>
          <a:lstStyle/>
          <a:p>
            <a:r>
              <a:rPr lang="fr-FR" dirty="0" smtClean="0"/>
              <a:t>La nation </a:t>
            </a:r>
            <a:endParaRPr lang="fr-FR" dirty="0"/>
          </a:p>
          <a:p>
            <a:r>
              <a:rPr lang="fr-FR" dirty="0" smtClean="0"/>
              <a:t>Le triomphe de la couleur-statut</a:t>
            </a:r>
          </a:p>
          <a:p>
            <a:r>
              <a:rPr lang="fr-FR" dirty="0" smtClean="0"/>
              <a:t>‘emploi tardif du terme de race</a:t>
            </a:r>
            <a:endParaRPr lang="fr-FR" dirty="0"/>
          </a:p>
        </p:txBody>
      </p:sp>
    </p:spTree>
    <p:extLst>
      <p:ext uri="{BB962C8B-B14F-4D97-AF65-F5344CB8AC3E}">
        <p14:creationId xmlns:p14="http://schemas.microsoft.com/office/powerpoint/2010/main" val="2978527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 nation</a:t>
            </a:r>
            <a:endParaRPr lang="fr-FR" dirty="0"/>
          </a:p>
        </p:txBody>
      </p:sp>
      <p:sp>
        <p:nvSpPr>
          <p:cNvPr id="3" name="Espace réservé du contenu 2"/>
          <p:cNvSpPr>
            <a:spLocks noGrp="1"/>
          </p:cNvSpPr>
          <p:nvPr>
            <p:ph idx="1"/>
          </p:nvPr>
        </p:nvSpPr>
        <p:spPr/>
        <p:txBody>
          <a:bodyPr>
            <a:normAutofit/>
          </a:bodyPr>
          <a:lstStyle/>
          <a:p>
            <a:pPr algn="just"/>
            <a:r>
              <a:rPr lang="fr-FR" b="1" dirty="0"/>
              <a:t>Français, Sauvages, Nègres</a:t>
            </a:r>
            <a:endParaRPr lang="fr-FR" dirty="0"/>
          </a:p>
          <a:p>
            <a:pPr algn="just"/>
            <a:r>
              <a:rPr lang="fr-FR" dirty="0"/>
              <a:t>« Ceux qu’on leur amène d’Afrique sont noirs comme des Mores, et pour cette raison on les appelle Nègres ; les autres sont de couleur olivâtre, comme tous les Sauvages de la zone torride </a:t>
            </a:r>
            <a:r>
              <a:rPr lang="fr-FR" dirty="0" smtClean="0"/>
              <a:t>»</a:t>
            </a:r>
          </a:p>
          <a:p>
            <a:pPr algn="just"/>
            <a:endParaRPr lang="fr-FR" dirty="0"/>
          </a:p>
          <a:p>
            <a:pPr marL="0" indent="0" algn="just">
              <a:buNone/>
            </a:pPr>
            <a:r>
              <a:rPr lang="fr-FR" i="1" dirty="0"/>
              <a:t>Histoire générale des </a:t>
            </a:r>
            <a:r>
              <a:rPr lang="fr-FR" i="1" dirty="0" err="1"/>
              <a:t>Isles</a:t>
            </a:r>
            <a:r>
              <a:rPr lang="fr-FR" i="1" dirty="0"/>
              <a:t> de Saint-Christophe, de la Guadeloupe, de la Martinique et autres dans l’Amérique</a:t>
            </a:r>
            <a:r>
              <a:rPr lang="fr-FR" dirty="0"/>
              <a:t>, parue chez Langlois en </a:t>
            </a:r>
            <a:r>
              <a:rPr lang="fr-FR" dirty="0" smtClean="0"/>
              <a:t>1654</a:t>
            </a:r>
          </a:p>
          <a:p>
            <a:pPr marL="0" indent="0" algn="just">
              <a:buNone/>
            </a:pPr>
            <a:endParaRPr lang="fr-FR" dirty="0"/>
          </a:p>
          <a:p>
            <a:pPr algn="just"/>
            <a:r>
              <a:rPr lang="fr-FR" dirty="0"/>
              <a:t>« Les sauvages qui seront convertis à la foi chrétienne et en feront profession seront censés et réputés naturels français, capables de toutes les charges, honneurs, successions et dotations. </a:t>
            </a:r>
            <a:r>
              <a:rPr lang="fr-FR" dirty="0" smtClean="0"/>
              <a:t>» (1642)</a:t>
            </a:r>
            <a:endParaRPr lang="fr-FR" dirty="0"/>
          </a:p>
        </p:txBody>
      </p:sp>
    </p:spTree>
    <p:extLst>
      <p:ext uri="{BB962C8B-B14F-4D97-AF65-F5344CB8AC3E}">
        <p14:creationId xmlns:p14="http://schemas.microsoft.com/office/powerpoint/2010/main" val="35789095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L’émergence de la couleur-statut</a:t>
            </a:r>
            <a:endParaRPr lang="fr-FR" dirty="0"/>
          </a:p>
        </p:txBody>
      </p:sp>
      <p:sp>
        <p:nvSpPr>
          <p:cNvPr id="3" name="Espace réservé du contenu 2"/>
          <p:cNvSpPr>
            <a:spLocks noGrp="1"/>
          </p:cNvSpPr>
          <p:nvPr>
            <p:ph idx="1"/>
          </p:nvPr>
        </p:nvSpPr>
        <p:spPr/>
        <p:txBody>
          <a:bodyPr>
            <a:normAutofit/>
          </a:bodyPr>
          <a:lstStyle/>
          <a:p>
            <a:pPr algn="just"/>
            <a:r>
              <a:rPr lang="fr-FR" dirty="0"/>
              <a:t>Selon Claude </a:t>
            </a:r>
            <a:r>
              <a:rPr lang="fr-FR" dirty="0" err="1" smtClean="0"/>
              <a:t>Lévi-Straus</a:t>
            </a:r>
            <a:r>
              <a:rPr lang="fr-FR" dirty="0" smtClean="0"/>
              <a:t> (1962), </a:t>
            </a:r>
            <a:r>
              <a:rPr lang="fr-FR" dirty="0"/>
              <a:t>le classement répond à la nécessité « d'introduire un début d'ordre dans l'univers » qui permet de passer de « l'unité d'une multiplicité à la diversité d'une unité ». La nécessité d'ordre dans les colonies entraîne une catégorisation des individus.</a:t>
            </a:r>
            <a:r>
              <a:rPr lang="fr-FR" dirty="0" smtClean="0">
                <a:effectLst/>
              </a:rPr>
              <a:t> </a:t>
            </a:r>
          </a:p>
          <a:p>
            <a:pPr algn="just"/>
            <a:endParaRPr lang="fr-FR" dirty="0"/>
          </a:p>
          <a:p>
            <a:pPr algn="just"/>
            <a:r>
              <a:rPr lang="fr-FR" dirty="0"/>
              <a:t>Le développement des unions entre Européens, Amérindiens et Africains entraîne la multiplication des catégories d'individus. Le terme de mulâtre (enfant issu d'un parent blanc et d'un parent noir)  apparaît dans les sources dans les années 1660, ainsi le terme n'est pas employé chez Du Tertre </a:t>
            </a:r>
            <a:r>
              <a:rPr lang="fr-FR" dirty="0" smtClean="0"/>
              <a:t>en </a:t>
            </a:r>
            <a:r>
              <a:rPr lang="fr-FR" dirty="0"/>
              <a:t>1654, mais il l'est abondamment dans </a:t>
            </a:r>
            <a:r>
              <a:rPr lang="fr-FR" dirty="0" smtClean="0"/>
              <a:t>son ouvrage de 1671.    </a:t>
            </a:r>
          </a:p>
          <a:p>
            <a:pPr algn="just"/>
            <a:r>
              <a:rPr lang="fr-FR" dirty="0" smtClean="0"/>
              <a:t>1664</a:t>
            </a:r>
            <a:r>
              <a:rPr lang="fr-FR" dirty="0"/>
              <a:t>, le premier recensement de la </a:t>
            </a:r>
            <a:r>
              <a:rPr lang="fr-FR" dirty="0" smtClean="0"/>
              <a:t>Guadeloupe: brésilien, sauvage</a:t>
            </a:r>
            <a:r>
              <a:rPr lang="fr-FR" dirty="0"/>
              <a:t>, indien, mulâtre, nègre. </a:t>
            </a:r>
          </a:p>
        </p:txBody>
      </p:sp>
    </p:spTree>
    <p:extLst>
      <p:ext uri="{BB962C8B-B14F-4D97-AF65-F5344CB8AC3E}">
        <p14:creationId xmlns:p14="http://schemas.microsoft.com/office/powerpoint/2010/main" val="31321352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p:txBody>
          <a:bodyPr>
            <a:normAutofit/>
          </a:bodyPr>
          <a:lstStyle/>
          <a:p>
            <a:pPr algn="just"/>
            <a:r>
              <a:rPr lang="fr-FR" dirty="0" smtClean="0"/>
              <a:t>Recensement de 1671: nègre, mulâtre, , sauvage, catholique, huguenot</a:t>
            </a:r>
          </a:p>
          <a:p>
            <a:pPr algn="just"/>
            <a:r>
              <a:rPr lang="fr-FR" dirty="0"/>
              <a:t>La catégorie blanc apparaît dans les recensements effectués après 1694. En effet, la déclaration royale du 23 octobre 1694 ordonne aux libres ayant un ascendant africain de payer la </a:t>
            </a:r>
            <a:r>
              <a:rPr lang="fr-FR" dirty="0" smtClean="0"/>
              <a:t>capitation</a:t>
            </a:r>
          </a:p>
          <a:p>
            <a:pPr algn="just"/>
            <a:r>
              <a:rPr lang="fr-FR" dirty="0"/>
              <a:t>C'est donc après 1690 que blanc devient une catégorie de population, notons que le terme n'apparaît pas dans l'Edit de mars 1685, le texte emblématique du Code Noir. </a:t>
            </a:r>
            <a:endParaRPr lang="fr-FR" dirty="0" smtClean="0"/>
          </a:p>
          <a:p>
            <a:pPr algn="just"/>
            <a:r>
              <a:rPr lang="fr-FR" dirty="0"/>
              <a:t>« Les enfants qui naissent d’un blanc et d’une mulâtresse sont appelés </a:t>
            </a:r>
            <a:r>
              <a:rPr lang="fr-FR" dirty="0" err="1"/>
              <a:t>quarterous</a:t>
            </a:r>
            <a:r>
              <a:rPr lang="fr-FR" dirty="0"/>
              <a:t> et ceux qui viennent d’un blanc et d’une indienne </a:t>
            </a:r>
            <a:r>
              <a:rPr lang="fr-FR" dirty="0" err="1"/>
              <a:t>mérifs</a:t>
            </a:r>
            <a:r>
              <a:rPr lang="fr-FR" dirty="0"/>
              <a:t> </a:t>
            </a:r>
            <a:r>
              <a:rPr lang="fr-FR" dirty="0" smtClean="0"/>
              <a:t>» Labat, 1724)</a:t>
            </a:r>
            <a:endParaRPr lang="fr-FR" dirty="0"/>
          </a:p>
        </p:txBody>
      </p:sp>
    </p:spTree>
    <p:extLst>
      <p:ext uri="{BB962C8B-B14F-4D97-AF65-F5344CB8AC3E}">
        <p14:creationId xmlns:p14="http://schemas.microsoft.com/office/powerpoint/2010/main" val="19202418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0515600" cy="170903"/>
          </a:xfrm>
        </p:spPr>
        <p:txBody>
          <a:bodyPr>
            <a:normAutofit fontScale="90000"/>
          </a:bodyPr>
          <a:lstStyle/>
          <a:p>
            <a:r>
              <a:rPr lang="fr-FR" dirty="0" smtClean="0"/>
              <a:t> </a:t>
            </a:r>
            <a:endParaRPr lang="fr-FR" dirty="0"/>
          </a:p>
        </p:txBody>
      </p:sp>
      <p:sp>
        <p:nvSpPr>
          <p:cNvPr id="3" name="Espace réservé du contenu 2"/>
          <p:cNvSpPr>
            <a:spLocks noGrp="1"/>
          </p:cNvSpPr>
          <p:nvPr>
            <p:ph idx="1"/>
          </p:nvPr>
        </p:nvSpPr>
        <p:spPr>
          <a:xfrm>
            <a:off x="1093032" y="2012817"/>
            <a:ext cx="10515600" cy="5483280"/>
          </a:xfrm>
        </p:spPr>
        <p:txBody>
          <a:bodyPr/>
          <a:lstStyle/>
          <a:p>
            <a:pPr algn="just"/>
            <a:r>
              <a:rPr lang="fr-FR" dirty="0" smtClean="0"/>
              <a:t>Correspondance entre « nègre » et esclave (Edit de mars 1685 et recensements), oxymore nègre libre apparaît à la fin du XVIIe siècle.</a:t>
            </a:r>
          </a:p>
          <a:p>
            <a:pPr algn="just"/>
            <a:r>
              <a:rPr lang="fr-FR" dirty="0" smtClean="0"/>
              <a:t>Le terme mulâtre a tendance à désigner, non seulement le métissage entre blanc et noir, mais aussi l’ensemble des métissés</a:t>
            </a:r>
          </a:p>
          <a:p>
            <a:pPr algn="just"/>
            <a:r>
              <a:rPr lang="fr-FR" dirty="0" smtClean="0"/>
              <a:t>L’expression les mulâtres désigne les libres de couleur à la </a:t>
            </a:r>
            <a:r>
              <a:rPr lang="fr-FR" dirty="0"/>
              <a:t>f</a:t>
            </a:r>
            <a:r>
              <a:rPr lang="fr-FR" dirty="0" smtClean="0"/>
              <a:t>in du XVIIIe siècle. Il existe pourtant de nombreux mulâtres esclaves.</a:t>
            </a:r>
          </a:p>
          <a:p>
            <a:pPr algn="just"/>
            <a:r>
              <a:rPr lang="fr-FR" dirty="0" smtClean="0"/>
              <a:t>Le terme de blanc apparaît peu. Il est absent des registres paroissiaux, des actes notariés. La couleur des gens lorsqu’elle n’est pas mentionnée est blanche.  Seule exception, les enfants abandonnées auxquels il faut donner une couleur.</a:t>
            </a:r>
          </a:p>
          <a:p>
            <a:endParaRPr lang="fr-FR" dirty="0" smtClean="0"/>
          </a:p>
          <a:p>
            <a:endParaRPr lang="fr-FR" dirty="0"/>
          </a:p>
        </p:txBody>
      </p:sp>
    </p:spTree>
    <p:extLst>
      <p:ext uri="{BB962C8B-B14F-4D97-AF65-F5344CB8AC3E}">
        <p14:creationId xmlns:p14="http://schemas.microsoft.com/office/powerpoint/2010/main" val="35982104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Un emploi tardif du terme de race</a:t>
            </a:r>
            <a:endParaRPr lang="fr-FR" dirty="0"/>
          </a:p>
        </p:txBody>
      </p:sp>
      <p:sp>
        <p:nvSpPr>
          <p:cNvPr id="3" name="Espace réservé du contenu 2"/>
          <p:cNvSpPr>
            <a:spLocks noGrp="1"/>
          </p:cNvSpPr>
          <p:nvPr>
            <p:ph idx="1"/>
          </p:nvPr>
        </p:nvSpPr>
        <p:spPr/>
        <p:txBody>
          <a:bodyPr/>
          <a:lstStyle/>
          <a:p>
            <a:r>
              <a:rPr lang="fr-FR" dirty="0" smtClean="0"/>
              <a:t>Race est absent pour désigner les hommes dans les récits des missionnaires du XVIIe et du début du XVIIIe siècle.</a:t>
            </a:r>
          </a:p>
          <a:p>
            <a:r>
              <a:rPr lang="fr-FR" dirty="0" smtClean="0"/>
              <a:t>Utilisation dans la législation</a:t>
            </a:r>
          </a:p>
          <a:p>
            <a:r>
              <a:rPr lang="fr-FR" dirty="0" smtClean="0"/>
              <a:t>Utilisation par </a:t>
            </a:r>
            <a:r>
              <a:rPr lang="fr-FR" dirty="0" err="1" smtClean="0"/>
              <a:t>Richepance</a:t>
            </a:r>
            <a:r>
              <a:rPr lang="fr-FR" dirty="0" smtClean="0"/>
              <a:t> en 1802</a:t>
            </a:r>
          </a:p>
          <a:p>
            <a:r>
              <a:rPr lang="fr-FR" dirty="0" smtClean="0"/>
              <a:t>Utilisation par Boyer-</a:t>
            </a:r>
            <a:r>
              <a:rPr lang="fr-FR" dirty="0" err="1" smtClean="0"/>
              <a:t>Peyreleau</a:t>
            </a:r>
            <a:r>
              <a:rPr lang="fr-FR" dirty="0" smtClean="0"/>
              <a:t> en 1825</a:t>
            </a:r>
          </a:p>
          <a:p>
            <a:r>
              <a:rPr lang="fr-FR" dirty="0" smtClean="0"/>
              <a:t>Utilisation par les Blancs créoles </a:t>
            </a:r>
            <a:r>
              <a:rPr lang="fr-FR" dirty="0" err="1" smtClean="0"/>
              <a:t>Dessalles</a:t>
            </a:r>
            <a:r>
              <a:rPr lang="fr-FR" dirty="0" smtClean="0"/>
              <a:t> (1847) et Lacour (1855). </a:t>
            </a:r>
          </a:p>
          <a:p>
            <a:endParaRPr lang="fr-FR" dirty="0"/>
          </a:p>
        </p:txBody>
      </p:sp>
    </p:spTree>
    <p:extLst>
      <p:ext uri="{BB962C8B-B14F-4D97-AF65-F5344CB8AC3E}">
        <p14:creationId xmlns:p14="http://schemas.microsoft.com/office/powerpoint/2010/main" val="38675735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Utilisation dans la législation</a:t>
            </a:r>
            <a:br>
              <a:rPr lang="fr-FR" dirty="0" smtClean="0"/>
            </a:br>
            <a:endParaRPr lang="fr-FR" dirty="0"/>
          </a:p>
        </p:txBody>
      </p:sp>
      <p:sp>
        <p:nvSpPr>
          <p:cNvPr id="3" name="Espace réservé du contenu 2"/>
          <p:cNvSpPr>
            <a:spLocks noGrp="1"/>
          </p:cNvSpPr>
          <p:nvPr>
            <p:ph idx="1"/>
          </p:nvPr>
        </p:nvSpPr>
        <p:spPr/>
        <p:txBody>
          <a:bodyPr/>
          <a:lstStyle/>
          <a:p>
            <a:r>
              <a:rPr lang="fr-FR" dirty="0" smtClean="0"/>
              <a:t>Absent du Code noir (édition 1788), </a:t>
            </a:r>
            <a:r>
              <a:rPr lang="fr-FR" dirty="0"/>
              <a:t>le mot </a:t>
            </a:r>
            <a:r>
              <a:rPr lang="fr-FR" dirty="0" smtClean="0"/>
              <a:t>est utilisé deux fois race </a:t>
            </a:r>
            <a:r>
              <a:rPr lang="fr-FR" dirty="0"/>
              <a:t>pour évoquer les familles royales ayant régné sur la France.</a:t>
            </a:r>
            <a:endParaRPr lang="fr-FR" dirty="0" smtClean="0"/>
          </a:p>
          <a:p>
            <a:endParaRPr lang="fr-FR" dirty="0" smtClean="0"/>
          </a:p>
          <a:p>
            <a:endParaRPr lang="fr-FR" dirty="0"/>
          </a:p>
        </p:txBody>
      </p:sp>
    </p:spTree>
    <p:extLst>
      <p:ext uri="{BB962C8B-B14F-4D97-AF65-F5344CB8AC3E}">
        <p14:creationId xmlns:p14="http://schemas.microsoft.com/office/powerpoint/2010/main" val="1886078323"/>
      </p:ext>
    </p:extLst>
  </p:cSld>
  <p:clrMapOvr>
    <a:masterClrMapping/>
  </p:clrMapOvr>
</p:sld>
</file>

<file path=ppt/theme/theme1.xml><?xml version="1.0" encoding="utf-8"?>
<a:theme xmlns:a="http://schemas.openxmlformats.org/drawingml/2006/main" name="Volute">
  <a:themeElements>
    <a:clrScheme name="Volute">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Volut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Volute">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347</TotalTime>
  <Words>2325</Words>
  <Application>Microsoft Macintosh PowerPoint</Application>
  <PresentationFormat>Grand écran</PresentationFormat>
  <Paragraphs>114</Paragraphs>
  <Slides>28</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28</vt:i4>
      </vt:variant>
    </vt:vector>
  </HeadingPairs>
  <TitlesOfParts>
    <vt:vector size="34" baseType="lpstr">
      <vt:lpstr>Arial</vt:lpstr>
      <vt:lpstr>Calibri</vt:lpstr>
      <vt:lpstr>Century Gothic</vt:lpstr>
      <vt:lpstr>Times New Roman</vt:lpstr>
      <vt:lpstr>Wingdings 3</vt:lpstr>
      <vt:lpstr>Volute</vt:lpstr>
      <vt:lpstr>De la couleur-statut à la race</vt:lpstr>
      <vt:lpstr>Plan</vt:lpstr>
      <vt:lpstr>Catégories pour désigner les populations utilisées par les contemporains</vt:lpstr>
      <vt:lpstr>La nation</vt:lpstr>
      <vt:lpstr>L’émergence de la couleur-statut</vt:lpstr>
      <vt:lpstr> </vt:lpstr>
      <vt:lpstr> </vt:lpstr>
      <vt:lpstr>Un emploi tardif du terme de race</vt:lpstr>
      <vt:lpstr>Utilisation dans la législation </vt:lpstr>
      <vt:lpstr>Lettre ministre de la marine du 27 mai 1771 adressée au gouverneur et à l'intendant de Saint-Domingue.</vt:lpstr>
      <vt:lpstr>Arrêt du Conseil du Port-au-Prince, qui, 1°. proscrit les Enquêtes à Futur; et 2° évoque à soi toutes les contestations relatives aux personnes attaquées pour raison de leur naissance, comme entachées de sang mêlé. Du 13 Janvier 1770. </vt:lpstr>
      <vt:lpstr>Règlement des Administrateurs concernant les Gens de couleur libres. Du 24. Juin et du 16 Juillet 1775</vt:lpstr>
      <vt:lpstr>Arrêté du Conseil du Cap du 1er  Mai, 1779 </vt:lpstr>
      <vt:lpstr>Moreau de Saint-Méry (1797)</vt:lpstr>
      <vt:lpstr> Boyer-Peyreleau (1825)</vt:lpstr>
      <vt:lpstr> </vt:lpstr>
      <vt:lpstr>Souquet-Basiège, 1883, Le préjugé de race aux Antilles françaises</vt:lpstr>
      <vt:lpstr>De l’utilisation de la race par les contemporains</vt:lpstr>
      <vt:lpstr>L’usage animal de la race</vt:lpstr>
      <vt:lpstr>L’usage biblique de la race</vt:lpstr>
      <vt:lpstr>Maurile de Saint-Michel Voyage des îles carmercanes en l’Amérique, 1652   </vt:lpstr>
      <vt:lpstr> </vt:lpstr>
      <vt:lpstr>L’usage nobiliaire de la race</vt:lpstr>
      <vt:lpstr>Lettre du Ministre aux Administrateurs, contenant une décision sur trois points relatifs aux Races Noires et Indiennes, du 7 Janvier 1767 </vt:lpstr>
      <vt:lpstr>La race dans le récit de voyage ou de colon</vt:lpstr>
      <vt:lpstr>Conditions et contexte de l’utilisation du terme de race</vt:lpstr>
      <vt:lpstr>Définir le métissage  Arrêté Richepance 17 juillet 1802</vt:lpstr>
      <vt:lpstr>Définir une inégalité supposée naturelle à la place de l’inégalité juridique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 la couleur-statut à la race</dc:title>
  <dc:creator>Fred</dc:creator>
  <cp:lastModifiedBy>Utilisateur de Microsoft Office</cp:lastModifiedBy>
  <cp:revision>31</cp:revision>
  <dcterms:created xsi:type="dcterms:W3CDTF">2018-03-17T05:00:36Z</dcterms:created>
  <dcterms:modified xsi:type="dcterms:W3CDTF">2018-03-26T10:14:07Z</dcterms:modified>
</cp:coreProperties>
</file>